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Alatsi" charset="1" panose="00000500000000000000"/>
      <p:regular r:id="rId39"/>
    </p:embeddedFont>
    <p:embeddedFont>
      <p:font typeface="Canva Sans Bold" charset="1" panose="020B0803030501040103"/>
      <p:regular r:id="rId40"/>
    </p:embeddedFont>
    <p:embeddedFont>
      <p:font typeface="Open Sans Bold" charset="1" panose="020B0806030504020204"/>
      <p:regular r:id="rId41"/>
    </p:embeddedFont>
    <p:embeddedFont>
      <p:font typeface="Arimo" charset="1" panose="020B0604020202020204"/>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31071" y="0"/>
            <a:ext cx="4239083" cy="10287000"/>
            <a:chOff x="0" y="0"/>
            <a:chExt cx="5652111" cy="13716000"/>
          </a:xfrm>
        </p:grpSpPr>
        <p:grpSp>
          <p:nvGrpSpPr>
            <p:cNvPr name="Group 3" id="3"/>
            <p:cNvGrpSpPr/>
            <p:nvPr/>
          </p:nvGrpSpPr>
          <p:grpSpPr>
            <a:xfrm rot="0">
              <a:off x="2826056" y="0"/>
              <a:ext cx="2826056" cy="13716000"/>
              <a:chOff x="0" y="0"/>
              <a:chExt cx="558233" cy="2709333"/>
            </a:xfrm>
          </p:grpSpPr>
          <p:sp>
            <p:nvSpPr>
              <p:cNvPr name="Freeform 4" id="4"/>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5" id="5"/>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3028"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2" id="12"/>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3863320" y="1955459"/>
            <a:ext cx="14569975" cy="7687798"/>
            <a:chOff x="0" y="0"/>
            <a:chExt cx="19426633" cy="10250398"/>
          </a:xfrm>
        </p:grpSpPr>
        <p:sp>
          <p:nvSpPr>
            <p:cNvPr name="TextBox 15" id="15"/>
            <p:cNvSpPr txBox="true"/>
            <p:nvPr/>
          </p:nvSpPr>
          <p:spPr>
            <a:xfrm rot="0">
              <a:off x="0" y="1194656"/>
              <a:ext cx="19426633" cy="2859571"/>
            </a:xfrm>
            <a:prstGeom prst="rect">
              <a:avLst/>
            </a:prstGeom>
          </p:spPr>
          <p:txBody>
            <a:bodyPr anchor="t" rtlCol="false" tIns="0" lIns="0" bIns="0" rIns="0">
              <a:spAutoFit/>
            </a:bodyPr>
            <a:lstStyle/>
            <a:p>
              <a:pPr algn="ctr">
                <a:lnSpc>
                  <a:spcPts val="5425"/>
                </a:lnSpc>
              </a:pPr>
              <a:r>
                <a:rPr lang="en-US" sz="5593">
                  <a:solidFill>
                    <a:srgbClr val="000000"/>
                  </a:solidFill>
                  <a:latin typeface="Alatsi"/>
                  <a:ea typeface="Alatsi"/>
                  <a:cs typeface="Alatsi"/>
                  <a:sym typeface="Alatsi"/>
                </a:rPr>
                <a:t>AUTOMATED DECISION MAKING IN AIRPORT CHECKPOINTS BIAS DETECTION TOWARD SMARTER SECURITY AND FAIRNESS</a:t>
              </a:r>
            </a:p>
          </p:txBody>
        </p:sp>
        <p:sp>
          <p:nvSpPr>
            <p:cNvPr name="TextBox 16" id="16"/>
            <p:cNvSpPr txBox="true"/>
            <p:nvPr/>
          </p:nvSpPr>
          <p:spPr>
            <a:xfrm rot="0">
              <a:off x="7350482" y="4374616"/>
              <a:ext cx="4035453" cy="857784"/>
            </a:xfrm>
            <a:prstGeom prst="rect">
              <a:avLst/>
            </a:prstGeom>
          </p:spPr>
          <p:txBody>
            <a:bodyPr anchor="t" rtlCol="false" tIns="0" lIns="0" bIns="0" rIns="0">
              <a:spAutoFit/>
            </a:bodyPr>
            <a:lstStyle/>
            <a:p>
              <a:pPr algn="ctr">
                <a:lnSpc>
                  <a:spcPts val="5388"/>
                </a:lnSpc>
              </a:pPr>
              <a:r>
                <a:rPr lang="en-US" sz="3848">
                  <a:solidFill>
                    <a:srgbClr val="000000"/>
                  </a:solidFill>
                  <a:latin typeface="Alatsi"/>
                  <a:ea typeface="Alatsi"/>
                  <a:cs typeface="Alatsi"/>
                  <a:sym typeface="Alatsi"/>
                </a:rPr>
                <a:t>Submitted by</a:t>
              </a:r>
            </a:p>
          </p:txBody>
        </p:sp>
        <p:sp>
          <p:nvSpPr>
            <p:cNvPr name="TextBox 17" id="17"/>
            <p:cNvSpPr txBox="true"/>
            <p:nvPr/>
          </p:nvSpPr>
          <p:spPr>
            <a:xfrm rot="0">
              <a:off x="4780136" y="5550860"/>
              <a:ext cx="9176144" cy="2950582"/>
            </a:xfrm>
            <a:prstGeom prst="rect">
              <a:avLst/>
            </a:prstGeom>
          </p:spPr>
          <p:txBody>
            <a:bodyPr anchor="t" rtlCol="false" tIns="0" lIns="0" bIns="0" rIns="0">
              <a:spAutoFit/>
            </a:bodyPr>
            <a:lstStyle/>
            <a:p>
              <a:pPr algn="ctr">
                <a:lnSpc>
                  <a:spcPts val="4689"/>
                </a:lnSpc>
              </a:pPr>
              <a:r>
                <a:rPr lang="en-US" sz="3126">
                  <a:solidFill>
                    <a:srgbClr val="000000"/>
                  </a:solidFill>
                  <a:latin typeface="Alatsi"/>
                  <a:ea typeface="Alatsi"/>
                  <a:cs typeface="Alatsi"/>
                  <a:sym typeface="Alatsi"/>
                </a:rPr>
                <a:t>MD.KHALID, H.T.NO: 21N61A0546</a:t>
              </a:r>
            </a:p>
            <a:p>
              <a:pPr algn="ctr">
                <a:lnSpc>
                  <a:spcPts val="4376"/>
                </a:lnSpc>
              </a:pPr>
              <a:r>
                <a:rPr lang="en-US" sz="3126">
                  <a:solidFill>
                    <a:srgbClr val="000000"/>
                  </a:solidFill>
                  <a:latin typeface="Alatsi"/>
                  <a:ea typeface="Alatsi"/>
                  <a:cs typeface="Alatsi"/>
                  <a:sym typeface="Alatsi"/>
                </a:rPr>
                <a:t>P.MANIDEEP, H.T.NO:21N61A0515</a:t>
              </a:r>
            </a:p>
            <a:p>
              <a:pPr algn="ctr">
                <a:lnSpc>
                  <a:spcPts val="4376"/>
                </a:lnSpc>
              </a:pPr>
              <a:r>
                <a:rPr lang="en-US" sz="3126">
                  <a:solidFill>
                    <a:srgbClr val="000000"/>
                  </a:solidFill>
                  <a:latin typeface="Alatsi"/>
                  <a:ea typeface="Alatsi"/>
                  <a:cs typeface="Alatsi"/>
                  <a:sym typeface="Alatsi"/>
                </a:rPr>
                <a:t>KHAJA KAIFUDDIN, H.T.NO:21N61A0539</a:t>
              </a:r>
            </a:p>
            <a:p>
              <a:pPr algn="ctr">
                <a:lnSpc>
                  <a:spcPts val="4376"/>
                </a:lnSpc>
              </a:pPr>
              <a:r>
                <a:rPr lang="en-US" sz="3126">
                  <a:solidFill>
                    <a:srgbClr val="000000"/>
                  </a:solidFill>
                  <a:latin typeface="Alatsi"/>
                  <a:ea typeface="Alatsi"/>
                  <a:cs typeface="Alatsi"/>
                  <a:sym typeface="Alatsi"/>
                </a:rPr>
                <a:t>MD.ZAHEER UDDIN, H.T.NO:21N61A0550</a:t>
              </a:r>
            </a:p>
          </p:txBody>
        </p:sp>
        <p:sp>
          <p:nvSpPr>
            <p:cNvPr name="TextBox 18" id="18"/>
            <p:cNvSpPr txBox="true"/>
            <p:nvPr/>
          </p:nvSpPr>
          <p:spPr>
            <a:xfrm rot="0">
              <a:off x="4723574" y="104775"/>
              <a:ext cx="9289269" cy="770858"/>
            </a:xfrm>
            <a:prstGeom prst="rect">
              <a:avLst/>
            </a:prstGeom>
          </p:spPr>
          <p:txBody>
            <a:bodyPr anchor="t" rtlCol="false" tIns="0" lIns="0" bIns="0" rIns="0">
              <a:spAutoFit/>
            </a:bodyPr>
            <a:lstStyle/>
            <a:p>
              <a:pPr algn="ctr">
                <a:lnSpc>
                  <a:spcPts val="4179"/>
                </a:lnSpc>
              </a:pPr>
              <a:r>
                <a:rPr lang="en-US" sz="4309">
                  <a:solidFill>
                    <a:srgbClr val="9FC3D0"/>
                  </a:solidFill>
                  <a:latin typeface="Alatsi"/>
                  <a:ea typeface="Alatsi"/>
                  <a:cs typeface="Alatsi"/>
                  <a:sym typeface="Alatsi"/>
                </a:rPr>
                <a:t>A MINI PROJECT REVIEW ON</a:t>
              </a:r>
            </a:p>
          </p:txBody>
        </p:sp>
        <p:sp>
          <p:nvSpPr>
            <p:cNvPr name="TextBox 19" id="19"/>
            <p:cNvSpPr txBox="true"/>
            <p:nvPr/>
          </p:nvSpPr>
          <p:spPr>
            <a:xfrm rot="0">
              <a:off x="5934629" y="8698669"/>
              <a:ext cx="7476808" cy="1551728"/>
            </a:xfrm>
            <a:prstGeom prst="rect">
              <a:avLst/>
            </a:prstGeom>
          </p:spPr>
          <p:txBody>
            <a:bodyPr anchor="t" rtlCol="false" tIns="0" lIns="0" bIns="0" rIns="0">
              <a:spAutoFit/>
            </a:bodyPr>
            <a:lstStyle/>
            <a:p>
              <a:pPr algn="ctr">
                <a:lnSpc>
                  <a:spcPts val="4759"/>
                </a:lnSpc>
              </a:pPr>
              <a:r>
                <a:rPr lang="en-US" sz="3399">
                  <a:solidFill>
                    <a:srgbClr val="58AEC6"/>
                  </a:solidFill>
                  <a:latin typeface="Alatsi"/>
                  <a:ea typeface="Alatsi"/>
                  <a:cs typeface="Alatsi"/>
                  <a:sym typeface="Alatsi"/>
                </a:rPr>
                <a:t>Under the Guidance of</a:t>
              </a:r>
            </a:p>
            <a:p>
              <a:pPr algn="ctr">
                <a:lnSpc>
                  <a:spcPts val="4759"/>
                </a:lnSpc>
              </a:pPr>
              <a:r>
                <a:rPr lang="en-US" sz="3399">
                  <a:solidFill>
                    <a:srgbClr val="58AEC6"/>
                  </a:solidFill>
                  <a:latin typeface="Alatsi"/>
                  <a:ea typeface="Alatsi"/>
                  <a:cs typeface="Alatsi"/>
                  <a:sym typeface="Alatsi"/>
                </a:rPr>
                <a:t>APOORVA</a:t>
              </a:r>
              <a:r>
                <a:rPr lang="en-US" sz="3399">
                  <a:solidFill>
                    <a:srgbClr val="58AEC6"/>
                  </a:solidFill>
                  <a:latin typeface="Alatsi"/>
                  <a:ea typeface="Alatsi"/>
                  <a:cs typeface="Alatsi"/>
                  <a:sym typeface="Alatsi"/>
                </a:rPr>
                <a:t>, Assistant Professor</a:t>
              </a:r>
            </a:p>
          </p:txBody>
        </p:sp>
      </p:grpSp>
      <p:grpSp>
        <p:nvGrpSpPr>
          <p:cNvPr name="Group 20" id="20"/>
          <p:cNvGrpSpPr/>
          <p:nvPr/>
        </p:nvGrpSpPr>
        <p:grpSpPr>
          <a:xfrm rot="0">
            <a:off x="4293738" y="255096"/>
            <a:ext cx="13760168" cy="1485293"/>
            <a:chOff x="0" y="0"/>
            <a:chExt cx="18346890" cy="1980390"/>
          </a:xfrm>
        </p:grpSpPr>
        <p:grpSp>
          <p:nvGrpSpPr>
            <p:cNvPr name="Group 21" id="21"/>
            <p:cNvGrpSpPr/>
            <p:nvPr/>
          </p:nvGrpSpPr>
          <p:grpSpPr>
            <a:xfrm rot="0">
              <a:off x="0" y="215001"/>
              <a:ext cx="1550387" cy="155038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664" t="0" r="-3664" b="0"/>
                </a:stretch>
              </a:blipFill>
            </p:spPr>
          </p:sp>
        </p:grpSp>
        <p:sp>
          <p:nvSpPr>
            <p:cNvPr name="TextBox 23" id="23"/>
            <p:cNvSpPr txBox="true"/>
            <p:nvPr/>
          </p:nvSpPr>
          <p:spPr>
            <a:xfrm rot="0">
              <a:off x="1550387" y="-85725"/>
              <a:ext cx="16796503" cy="2066115"/>
            </a:xfrm>
            <a:prstGeom prst="rect">
              <a:avLst/>
            </a:prstGeom>
          </p:spPr>
          <p:txBody>
            <a:bodyPr anchor="t" rtlCol="false" tIns="0" lIns="0" bIns="0" rIns="0">
              <a:spAutoFit/>
            </a:bodyPr>
            <a:lstStyle/>
            <a:p>
              <a:pPr algn="ctr">
                <a:lnSpc>
                  <a:spcPts val="6333"/>
                </a:lnSpc>
              </a:pPr>
              <a:r>
                <a:rPr lang="en-US" sz="4523" b="true">
                  <a:solidFill>
                    <a:srgbClr val="FF0000"/>
                  </a:solidFill>
                  <a:latin typeface="Canva Sans Bold"/>
                  <a:ea typeface="Canva Sans Bold"/>
                  <a:cs typeface="Canva Sans Bold"/>
                  <a:sym typeface="Canva Sans Bold"/>
                </a:rPr>
                <a:t>VIVEKANANDA INSTITUTE OF TECHNOLOGY &amp; SCIENCE</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674688"/>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SYSTEM REQUIREMENTS</a:t>
            </a:r>
          </a:p>
        </p:txBody>
      </p:sp>
      <p:sp>
        <p:nvSpPr>
          <p:cNvPr name="TextBox 3" id="3"/>
          <p:cNvSpPr txBox="true"/>
          <p:nvPr/>
        </p:nvSpPr>
        <p:spPr>
          <a:xfrm rot="0">
            <a:off x="2411959" y="2434664"/>
            <a:ext cx="7530658" cy="795020"/>
          </a:xfrm>
          <a:prstGeom prst="rect">
            <a:avLst/>
          </a:prstGeom>
        </p:spPr>
        <p:txBody>
          <a:bodyPr anchor="t" rtlCol="false" tIns="0" lIns="0" bIns="0" rIns="0">
            <a:spAutoFit/>
          </a:bodyPr>
          <a:lstStyle/>
          <a:p>
            <a:pPr algn="l">
              <a:lnSpc>
                <a:spcPts val="6580"/>
              </a:lnSpc>
            </a:pPr>
            <a:r>
              <a:rPr lang="en-US" sz="4700">
                <a:solidFill>
                  <a:srgbClr val="000000"/>
                </a:solidFill>
                <a:latin typeface="Alatsi"/>
                <a:ea typeface="Alatsi"/>
                <a:cs typeface="Alatsi"/>
                <a:sym typeface="Alatsi"/>
              </a:rPr>
              <a:t>Software Requirements:</a:t>
            </a:r>
          </a:p>
        </p:txBody>
      </p:sp>
      <p:sp>
        <p:nvSpPr>
          <p:cNvPr name="TextBox 4" id="4"/>
          <p:cNvSpPr txBox="true"/>
          <p:nvPr/>
        </p:nvSpPr>
        <p:spPr>
          <a:xfrm rot="0">
            <a:off x="2411959" y="3795238"/>
            <a:ext cx="12902497" cy="3093805"/>
          </a:xfrm>
          <a:prstGeom prst="rect">
            <a:avLst/>
          </a:prstGeom>
        </p:spPr>
        <p:txBody>
          <a:bodyPr anchor="t" rtlCol="false" tIns="0" lIns="0" bIns="0" rIns="0">
            <a:spAutoFit/>
          </a:bodyPr>
          <a:lstStyle/>
          <a:p>
            <a:pPr algn="l">
              <a:lnSpc>
                <a:spcPts val="6192"/>
              </a:lnSpc>
            </a:pPr>
            <a:r>
              <a:rPr lang="en-US" sz="4423">
                <a:solidFill>
                  <a:srgbClr val="000000"/>
                </a:solidFill>
                <a:latin typeface="Alatsi"/>
                <a:ea typeface="Alatsi"/>
                <a:cs typeface="Alatsi"/>
                <a:sym typeface="Alatsi"/>
              </a:rPr>
              <a:t>Operating System                -        Windows XP</a:t>
            </a:r>
          </a:p>
          <a:p>
            <a:pPr algn="l">
              <a:lnSpc>
                <a:spcPts val="6192"/>
              </a:lnSpc>
            </a:pPr>
            <a:r>
              <a:rPr lang="en-US" sz="4423">
                <a:solidFill>
                  <a:srgbClr val="000000"/>
                </a:solidFill>
                <a:latin typeface="Alatsi"/>
                <a:ea typeface="Alatsi"/>
                <a:cs typeface="Alatsi"/>
                <a:sym typeface="Alatsi"/>
              </a:rPr>
              <a:t>Coding Language                 -        Java/J2EE(JSP,Servlet)</a:t>
            </a:r>
          </a:p>
          <a:p>
            <a:pPr algn="l">
              <a:lnSpc>
                <a:spcPts val="6192"/>
              </a:lnSpc>
            </a:pPr>
            <a:r>
              <a:rPr lang="en-US" sz="4423">
                <a:solidFill>
                  <a:srgbClr val="000000"/>
                </a:solidFill>
                <a:latin typeface="Alatsi"/>
                <a:ea typeface="Alatsi"/>
                <a:cs typeface="Alatsi"/>
                <a:sym typeface="Alatsi"/>
              </a:rPr>
              <a:t>Front End                                  -        J2EE</a:t>
            </a:r>
          </a:p>
          <a:p>
            <a:pPr algn="l">
              <a:lnSpc>
                <a:spcPts val="6192"/>
              </a:lnSpc>
            </a:pPr>
            <a:r>
              <a:rPr lang="en-US" sz="4423">
                <a:solidFill>
                  <a:srgbClr val="000000"/>
                </a:solidFill>
                <a:latin typeface="Alatsi"/>
                <a:ea typeface="Alatsi"/>
                <a:cs typeface="Alatsi"/>
                <a:sym typeface="Alatsi"/>
              </a:rPr>
              <a:t>Back End                                    -        MySQL</a:t>
            </a:r>
          </a:p>
        </p:txBody>
      </p:sp>
      <p:sp>
        <p:nvSpPr>
          <p:cNvPr name="Freeform 5" id="5"/>
          <p:cNvSpPr/>
          <p:nvPr/>
        </p:nvSpPr>
        <p:spPr>
          <a:xfrm flipH="false" flipV="false" rot="0">
            <a:off x="13764167" y="582762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47891" y="2664181"/>
            <a:ext cx="516960" cy="51696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a:off x="-260599" y="9061267"/>
            <a:ext cx="18548599" cy="0"/>
          </a:xfrm>
          <a:prstGeom prst="line">
            <a:avLst/>
          </a:prstGeom>
          <a:ln cap="flat" w="114300">
            <a:solidFill>
              <a:srgbClr val="9FC3D0"/>
            </a:solidFill>
            <a:prstDash val="solid"/>
            <a:headEnd type="none" len="sm" w="sm"/>
            <a:tailEnd type="none" len="sm" w="sm"/>
          </a:ln>
        </p:spPr>
      </p:sp>
      <p:sp>
        <p:nvSpPr>
          <p:cNvPr name="AutoShape 10" id="10"/>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11" id="11"/>
          <p:cNvGrpSpPr/>
          <p:nvPr/>
        </p:nvGrpSpPr>
        <p:grpSpPr>
          <a:xfrm rot="0">
            <a:off x="15859155" y="0"/>
            <a:ext cx="1562612" cy="1673225"/>
            <a:chOff x="0" y="0"/>
            <a:chExt cx="2083482" cy="2230967"/>
          </a:xfrm>
        </p:grpSpPr>
        <p:grpSp>
          <p:nvGrpSpPr>
            <p:cNvPr name="Group 12" id="12"/>
            <p:cNvGrpSpPr/>
            <p:nvPr/>
          </p:nvGrpSpPr>
          <p:grpSpPr>
            <a:xfrm rot="0">
              <a:off x="75599" y="0"/>
              <a:ext cx="1932284" cy="2230967"/>
              <a:chOff x="0" y="0"/>
              <a:chExt cx="703982" cy="812800"/>
            </a:xfrm>
          </p:grpSpPr>
          <p:sp>
            <p:nvSpPr>
              <p:cNvPr name="Freeform 13" id="13"/>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4" id="14"/>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9</a:t>
              </a:r>
            </a:p>
          </p:txBody>
        </p:sp>
      </p:grpSp>
      <p:sp>
        <p:nvSpPr>
          <p:cNvPr name="Freeform 16" id="16"/>
          <p:cNvSpPr/>
          <p:nvPr/>
        </p:nvSpPr>
        <p:spPr>
          <a:xfrm flipH="false" flipV="false" rot="0">
            <a:off x="-2628900"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MODULES</a:t>
            </a:r>
          </a:p>
        </p:txBody>
      </p:sp>
      <p:sp>
        <p:nvSpPr>
          <p:cNvPr name="TextBox 3" id="3"/>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GROUP 11, VITS</a:t>
            </a:r>
          </a:p>
        </p:txBody>
      </p:sp>
      <p:grpSp>
        <p:nvGrpSpPr>
          <p:cNvPr name="Group 4" id="4"/>
          <p:cNvGrpSpPr/>
          <p:nvPr/>
        </p:nvGrpSpPr>
        <p:grpSpPr>
          <a:xfrm rot="0">
            <a:off x="1390722" y="3102810"/>
            <a:ext cx="7362681" cy="4421131"/>
            <a:chOff x="0" y="0"/>
            <a:chExt cx="1939142" cy="1164413"/>
          </a:xfrm>
        </p:grpSpPr>
        <p:sp>
          <p:nvSpPr>
            <p:cNvPr name="Freeform 5" id="5"/>
            <p:cNvSpPr/>
            <p:nvPr/>
          </p:nvSpPr>
          <p:spPr>
            <a:xfrm flipH="false" flipV="false" rot="0">
              <a:off x="0" y="0"/>
              <a:ext cx="1939142" cy="1164413"/>
            </a:xfrm>
            <a:custGeom>
              <a:avLst/>
              <a:gdLst/>
              <a:ahLst/>
              <a:cxnLst/>
              <a:rect r="r" b="b" t="t" l="l"/>
              <a:pathLst>
                <a:path h="1164413" w="1939142">
                  <a:moveTo>
                    <a:pt x="53627" y="0"/>
                  </a:moveTo>
                  <a:lnTo>
                    <a:pt x="1885515" y="0"/>
                  </a:lnTo>
                  <a:cubicBezTo>
                    <a:pt x="1915133" y="0"/>
                    <a:pt x="1939142" y="24010"/>
                    <a:pt x="1939142" y="53627"/>
                  </a:cubicBezTo>
                  <a:lnTo>
                    <a:pt x="1939142" y="1110786"/>
                  </a:lnTo>
                  <a:cubicBezTo>
                    <a:pt x="1939142" y="1140403"/>
                    <a:pt x="1915133" y="1164413"/>
                    <a:pt x="1885515" y="1164413"/>
                  </a:cubicBezTo>
                  <a:lnTo>
                    <a:pt x="53627" y="1164413"/>
                  </a:lnTo>
                  <a:cubicBezTo>
                    <a:pt x="39404" y="1164413"/>
                    <a:pt x="25764" y="1158763"/>
                    <a:pt x="15707" y="1148706"/>
                  </a:cubicBezTo>
                  <a:cubicBezTo>
                    <a:pt x="5650" y="1138649"/>
                    <a:pt x="0" y="1125009"/>
                    <a:pt x="0" y="1110786"/>
                  </a:cubicBezTo>
                  <a:lnTo>
                    <a:pt x="0" y="53627"/>
                  </a:lnTo>
                  <a:cubicBezTo>
                    <a:pt x="0" y="39404"/>
                    <a:pt x="5650" y="25764"/>
                    <a:pt x="15707" y="15707"/>
                  </a:cubicBezTo>
                  <a:cubicBezTo>
                    <a:pt x="25764" y="5650"/>
                    <a:pt x="39404" y="0"/>
                    <a:pt x="53627" y="0"/>
                  </a:cubicBezTo>
                  <a:close/>
                </a:path>
              </a:pathLst>
            </a:custGeom>
            <a:solidFill>
              <a:srgbClr val="E9C7C6"/>
            </a:solidFill>
          </p:spPr>
        </p:sp>
        <p:sp>
          <p:nvSpPr>
            <p:cNvPr name="TextBox 6" id="6"/>
            <p:cNvSpPr txBox="true"/>
            <p:nvPr/>
          </p:nvSpPr>
          <p:spPr>
            <a:xfrm>
              <a:off x="0" y="-38100"/>
              <a:ext cx="1939142" cy="1202513"/>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739665" y="4256741"/>
            <a:ext cx="6822210" cy="2878749"/>
          </a:xfrm>
          <a:prstGeom prst="rect">
            <a:avLst/>
          </a:prstGeom>
        </p:spPr>
        <p:txBody>
          <a:bodyPr anchor="t" rtlCol="false" tIns="0" lIns="0" bIns="0" rIns="0">
            <a:spAutoFit/>
          </a:bodyPr>
          <a:lstStyle/>
          <a:p>
            <a:pPr algn="l">
              <a:lnSpc>
                <a:spcPts val="3301"/>
              </a:lnSpc>
            </a:pPr>
            <a:r>
              <a:rPr lang="en-US" sz="2358">
                <a:solidFill>
                  <a:srgbClr val="000000"/>
                </a:solidFill>
                <a:latin typeface="Alatsi"/>
                <a:ea typeface="Alatsi"/>
                <a:cs typeface="Alatsi"/>
                <a:sym typeface="Alatsi"/>
              </a:rPr>
              <a:t>In this module, airport admin has to login with valid username and password. After login successful he can do some operations such as View All Users And Authorize,Add Filter for Behavior ,View Passenger Name Records(PNR) ,View All Passenger Luggage Tracked Details ,View Analyis of Luggage Tracking Behavior Details ,View Travelled Results </a:t>
            </a:r>
          </a:p>
        </p:txBody>
      </p:sp>
      <p:sp>
        <p:nvSpPr>
          <p:cNvPr name="TextBox 8" id="8"/>
          <p:cNvSpPr txBox="true"/>
          <p:nvPr/>
        </p:nvSpPr>
        <p:spPr>
          <a:xfrm rot="0">
            <a:off x="2479902" y="3496012"/>
            <a:ext cx="3878232" cy="679450"/>
          </a:xfrm>
          <a:prstGeom prst="rect">
            <a:avLst/>
          </a:prstGeom>
        </p:spPr>
        <p:txBody>
          <a:bodyPr anchor="t" rtlCol="false" tIns="0" lIns="0" bIns="0" rIns="0">
            <a:spAutoFit/>
          </a:bodyPr>
          <a:lstStyle/>
          <a:p>
            <a:pPr algn="l">
              <a:lnSpc>
                <a:spcPts val="5599"/>
              </a:lnSpc>
            </a:pPr>
            <a:r>
              <a:rPr lang="en-US" sz="3999">
                <a:solidFill>
                  <a:srgbClr val="000000"/>
                </a:solidFill>
                <a:latin typeface="Alatsi"/>
                <a:ea typeface="Alatsi"/>
                <a:cs typeface="Alatsi"/>
                <a:sym typeface="Alatsi"/>
              </a:rPr>
              <a:t>Airport Admin</a:t>
            </a:r>
          </a:p>
        </p:txBody>
      </p:sp>
      <p:sp>
        <p:nvSpPr>
          <p:cNvPr name="Freeform 9" id="9"/>
          <p:cNvSpPr/>
          <p:nvPr/>
        </p:nvSpPr>
        <p:spPr>
          <a:xfrm flipH="false" flipV="false" rot="0">
            <a:off x="13417488" y="614217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9534597" y="3102810"/>
            <a:ext cx="7362681" cy="4421131"/>
            <a:chOff x="0" y="0"/>
            <a:chExt cx="1939142" cy="1164413"/>
          </a:xfrm>
        </p:grpSpPr>
        <p:sp>
          <p:nvSpPr>
            <p:cNvPr name="Freeform 11" id="11"/>
            <p:cNvSpPr/>
            <p:nvPr/>
          </p:nvSpPr>
          <p:spPr>
            <a:xfrm flipH="false" flipV="false" rot="0">
              <a:off x="0" y="0"/>
              <a:ext cx="1939142" cy="1164413"/>
            </a:xfrm>
            <a:custGeom>
              <a:avLst/>
              <a:gdLst/>
              <a:ahLst/>
              <a:cxnLst/>
              <a:rect r="r" b="b" t="t" l="l"/>
              <a:pathLst>
                <a:path h="1164413" w="1939142">
                  <a:moveTo>
                    <a:pt x="53627" y="0"/>
                  </a:moveTo>
                  <a:lnTo>
                    <a:pt x="1885515" y="0"/>
                  </a:lnTo>
                  <a:cubicBezTo>
                    <a:pt x="1915133" y="0"/>
                    <a:pt x="1939142" y="24010"/>
                    <a:pt x="1939142" y="53627"/>
                  </a:cubicBezTo>
                  <a:lnTo>
                    <a:pt x="1939142" y="1110786"/>
                  </a:lnTo>
                  <a:cubicBezTo>
                    <a:pt x="1939142" y="1140403"/>
                    <a:pt x="1915133" y="1164413"/>
                    <a:pt x="1885515" y="1164413"/>
                  </a:cubicBezTo>
                  <a:lnTo>
                    <a:pt x="53627" y="1164413"/>
                  </a:lnTo>
                  <a:cubicBezTo>
                    <a:pt x="39404" y="1164413"/>
                    <a:pt x="25764" y="1158763"/>
                    <a:pt x="15707" y="1148706"/>
                  </a:cubicBezTo>
                  <a:cubicBezTo>
                    <a:pt x="5650" y="1138649"/>
                    <a:pt x="0" y="1125009"/>
                    <a:pt x="0" y="1110786"/>
                  </a:cubicBezTo>
                  <a:lnTo>
                    <a:pt x="0" y="53627"/>
                  </a:lnTo>
                  <a:cubicBezTo>
                    <a:pt x="0" y="39404"/>
                    <a:pt x="5650" y="25764"/>
                    <a:pt x="15707" y="15707"/>
                  </a:cubicBezTo>
                  <a:cubicBezTo>
                    <a:pt x="25764" y="5650"/>
                    <a:pt x="39404" y="0"/>
                    <a:pt x="53627" y="0"/>
                  </a:cubicBezTo>
                  <a:close/>
                </a:path>
              </a:pathLst>
            </a:custGeom>
            <a:solidFill>
              <a:srgbClr val="E9C7C6"/>
            </a:solidFill>
          </p:spPr>
        </p:sp>
        <p:sp>
          <p:nvSpPr>
            <p:cNvPr name="TextBox 12" id="12"/>
            <p:cNvSpPr txBox="true"/>
            <p:nvPr/>
          </p:nvSpPr>
          <p:spPr>
            <a:xfrm>
              <a:off x="0" y="-38100"/>
              <a:ext cx="1939142" cy="120251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9944736" y="4324529"/>
            <a:ext cx="6952542" cy="3199411"/>
          </a:xfrm>
          <a:prstGeom prst="rect">
            <a:avLst/>
          </a:prstGeom>
        </p:spPr>
        <p:txBody>
          <a:bodyPr anchor="t" rtlCol="false" tIns="0" lIns="0" bIns="0" rIns="0">
            <a:spAutoFit/>
          </a:bodyPr>
          <a:lstStyle/>
          <a:p>
            <a:pPr algn="l">
              <a:lnSpc>
                <a:spcPts val="3207"/>
              </a:lnSpc>
            </a:pPr>
            <a:r>
              <a:rPr lang="en-US" sz="2291">
                <a:solidFill>
                  <a:srgbClr val="000000"/>
                </a:solidFill>
                <a:latin typeface="Alatsi"/>
                <a:ea typeface="Alatsi"/>
                <a:cs typeface="Alatsi"/>
                <a:sym typeface="Alatsi"/>
              </a:rPr>
              <a:t>In this module, there are n numbers of users are present. User should register before doing some. After registration successful he can login by using valid  user name and password. Login successful he will do some operations such as View My Profile,Add Travelling Details,View Your PNR Details,View Luggage Tracked Details</a:t>
            </a:r>
          </a:p>
          <a:p>
            <a:pPr algn="l">
              <a:lnSpc>
                <a:spcPts val="3207"/>
              </a:lnSpc>
            </a:pPr>
          </a:p>
        </p:txBody>
      </p:sp>
      <p:sp>
        <p:nvSpPr>
          <p:cNvPr name="TextBox 14" id="14"/>
          <p:cNvSpPr txBox="true"/>
          <p:nvPr/>
        </p:nvSpPr>
        <p:spPr>
          <a:xfrm rot="0">
            <a:off x="10639349" y="3496012"/>
            <a:ext cx="3878232" cy="679450"/>
          </a:xfrm>
          <a:prstGeom prst="rect">
            <a:avLst/>
          </a:prstGeom>
        </p:spPr>
        <p:txBody>
          <a:bodyPr anchor="t" rtlCol="false" tIns="0" lIns="0" bIns="0" rIns="0">
            <a:spAutoFit/>
          </a:bodyPr>
          <a:lstStyle/>
          <a:p>
            <a:pPr algn="l">
              <a:lnSpc>
                <a:spcPts val="5599"/>
              </a:lnSpc>
            </a:pPr>
            <a:r>
              <a:rPr lang="en-US" sz="3999">
                <a:solidFill>
                  <a:srgbClr val="000000"/>
                </a:solidFill>
                <a:latin typeface="Alatsi"/>
                <a:ea typeface="Alatsi"/>
                <a:cs typeface="Alatsi"/>
                <a:sym typeface="Alatsi"/>
              </a:rPr>
              <a:t>USER</a:t>
            </a:r>
          </a:p>
        </p:txBody>
      </p:sp>
      <p:grpSp>
        <p:nvGrpSpPr>
          <p:cNvPr name="Group 15" id="15"/>
          <p:cNvGrpSpPr/>
          <p:nvPr/>
        </p:nvGrpSpPr>
        <p:grpSpPr>
          <a:xfrm rot="0">
            <a:off x="1739665" y="3615357"/>
            <a:ext cx="516960" cy="51696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9944736" y="3615357"/>
            <a:ext cx="516960" cy="51696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21" id="21"/>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22" id="22"/>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23" id="23"/>
          <p:cNvGrpSpPr/>
          <p:nvPr/>
        </p:nvGrpSpPr>
        <p:grpSpPr>
          <a:xfrm rot="0">
            <a:off x="15859155" y="0"/>
            <a:ext cx="1562612" cy="1673225"/>
            <a:chOff x="0" y="0"/>
            <a:chExt cx="2083482" cy="2230967"/>
          </a:xfrm>
        </p:grpSpPr>
        <p:grpSp>
          <p:nvGrpSpPr>
            <p:cNvPr name="Group 24" id="24"/>
            <p:cNvGrpSpPr/>
            <p:nvPr/>
          </p:nvGrpSpPr>
          <p:grpSpPr>
            <a:xfrm rot="0">
              <a:off x="75599" y="0"/>
              <a:ext cx="1932284" cy="2230967"/>
              <a:chOff x="0" y="0"/>
              <a:chExt cx="703982" cy="812800"/>
            </a:xfrm>
          </p:grpSpPr>
          <p:sp>
            <p:nvSpPr>
              <p:cNvPr name="Freeform 25" id="25"/>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6" id="26"/>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10</a:t>
              </a:r>
            </a:p>
          </p:txBody>
        </p:sp>
      </p:grpSp>
      <p:sp>
        <p:nvSpPr>
          <p:cNvPr name="Freeform 28" id="28"/>
          <p:cNvSpPr/>
          <p:nvPr/>
        </p:nvSpPr>
        <p:spPr>
          <a:xfrm flipH="false" flipV="false" rot="0">
            <a:off x="-224313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859155"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11</a:t>
              </a:r>
            </a:p>
          </p:txBody>
        </p:sp>
      </p:grpSp>
      <p:sp>
        <p:nvSpPr>
          <p:cNvPr name="Freeform 7" id="7"/>
          <p:cNvSpPr/>
          <p:nvPr/>
        </p:nvSpPr>
        <p:spPr>
          <a:xfrm flipH="false" flipV="false" rot="0">
            <a:off x="14982801"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4890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665197" y="1849171"/>
            <a:ext cx="10957607" cy="8066353"/>
          </a:xfrm>
          <a:custGeom>
            <a:avLst/>
            <a:gdLst/>
            <a:ahLst/>
            <a:cxnLst/>
            <a:rect r="r" b="b" t="t" l="l"/>
            <a:pathLst>
              <a:path h="8066353" w="10957607">
                <a:moveTo>
                  <a:pt x="0" y="0"/>
                </a:moveTo>
                <a:lnTo>
                  <a:pt x="10957606" y="0"/>
                </a:lnTo>
                <a:lnTo>
                  <a:pt x="10957606" y="8066354"/>
                </a:lnTo>
                <a:lnTo>
                  <a:pt x="0" y="8066354"/>
                </a:lnTo>
                <a:lnTo>
                  <a:pt x="0" y="0"/>
                </a:lnTo>
                <a:close/>
              </a:path>
            </a:pathLst>
          </a:custGeom>
          <a:blipFill>
            <a:blip r:embed="rId4"/>
            <a:stretch>
              <a:fillRect l="0" t="0" r="0" b="0"/>
            </a:stretch>
          </a:blipFill>
        </p:spPr>
      </p:sp>
      <p:sp>
        <p:nvSpPr>
          <p:cNvPr name="TextBox 10" id="10"/>
          <p:cNvSpPr txBox="true"/>
          <p:nvPr/>
        </p:nvSpPr>
        <p:spPr>
          <a:xfrm rot="0">
            <a:off x="2553980" y="222250"/>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DATA FLOW DIAGRAM</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859155"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12</a:t>
              </a:r>
            </a:p>
          </p:txBody>
        </p:sp>
      </p:grpSp>
      <p:sp>
        <p:nvSpPr>
          <p:cNvPr name="Freeform 7" id="7"/>
          <p:cNvSpPr/>
          <p:nvPr/>
        </p:nvSpPr>
        <p:spPr>
          <a:xfrm flipH="false" flipV="false" rot="0">
            <a:off x="14982801"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4890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137496" y="289311"/>
            <a:ext cx="7684208" cy="9708378"/>
          </a:xfrm>
          <a:custGeom>
            <a:avLst/>
            <a:gdLst/>
            <a:ahLst/>
            <a:cxnLst/>
            <a:rect r="r" b="b" t="t" l="l"/>
            <a:pathLst>
              <a:path h="9708378" w="7684208">
                <a:moveTo>
                  <a:pt x="0" y="0"/>
                </a:moveTo>
                <a:lnTo>
                  <a:pt x="7684208" y="0"/>
                </a:lnTo>
                <a:lnTo>
                  <a:pt x="7684208" y="9708378"/>
                </a:lnTo>
                <a:lnTo>
                  <a:pt x="0" y="9708378"/>
                </a:lnTo>
                <a:lnTo>
                  <a:pt x="0" y="0"/>
                </a:lnTo>
                <a:close/>
              </a:path>
            </a:pathLst>
          </a:custGeom>
          <a:blipFill>
            <a:blip r:embed="rId4"/>
            <a:stretch>
              <a:fillRect l="-1167" t="-1247" r="-1167" b="0"/>
            </a:stretch>
          </a:blipFill>
        </p:spPr>
      </p:sp>
      <p:sp>
        <p:nvSpPr>
          <p:cNvPr name="TextBox 10" id="10"/>
          <p:cNvSpPr txBox="true"/>
          <p:nvPr/>
        </p:nvSpPr>
        <p:spPr>
          <a:xfrm rot="0">
            <a:off x="632803" y="4337050"/>
            <a:ext cx="5812532"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FLOW CHART</a:t>
            </a:r>
          </a:p>
        </p:txBody>
      </p:sp>
      <p:sp>
        <p:nvSpPr>
          <p:cNvPr name="TextBox 11" id="11"/>
          <p:cNvSpPr txBox="true"/>
          <p:nvPr/>
        </p:nvSpPr>
        <p:spPr>
          <a:xfrm rot="0">
            <a:off x="1167003" y="5777780"/>
            <a:ext cx="4311149" cy="1079913"/>
          </a:xfrm>
          <a:prstGeom prst="rect">
            <a:avLst/>
          </a:prstGeom>
        </p:spPr>
        <p:txBody>
          <a:bodyPr anchor="t" rtlCol="false" tIns="0" lIns="0" bIns="0" rIns="0">
            <a:spAutoFit/>
          </a:bodyPr>
          <a:lstStyle/>
          <a:p>
            <a:pPr algn="ctr">
              <a:lnSpc>
                <a:spcPts val="8826"/>
              </a:lnSpc>
            </a:pPr>
            <a:r>
              <a:rPr lang="en-US" sz="6304">
                <a:solidFill>
                  <a:srgbClr val="000000"/>
                </a:solidFill>
                <a:latin typeface="Alatsi"/>
                <a:ea typeface="Alatsi"/>
                <a:cs typeface="Alatsi"/>
                <a:sym typeface="Alatsi"/>
              </a:rPr>
              <a:t>USER</a:t>
            </a:r>
          </a:p>
        </p:txBody>
      </p:sp>
      <p:sp>
        <p:nvSpPr>
          <p:cNvPr name="TextBox 12" id="12"/>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859155"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13</a:t>
              </a:r>
            </a:p>
          </p:txBody>
        </p:sp>
      </p:grpSp>
      <p:sp>
        <p:nvSpPr>
          <p:cNvPr name="Freeform 7" id="7"/>
          <p:cNvSpPr/>
          <p:nvPr/>
        </p:nvSpPr>
        <p:spPr>
          <a:xfrm flipH="false" flipV="false" rot="0">
            <a:off x="14982801"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4890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861160" y="187336"/>
            <a:ext cx="6956438" cy="9912329"/>
          </a:xfrm>
          <a:custGeom>
            <a:avLst/>
            <a:gdLst/>
            <a:ahLst/>
            <a:cxnLst/>
            <a:rect r="r" b="b" t="t" l="l"/>
            <a:pathLst>
              <a:path h="9912329" w="6956438">
                <a:moveTo>
                  <a:pt x="0" y="0"/>
                </a:moveTo>
                <a:lnTo>
                  <a:pt x="6956439" y="0"/>
                </a:lnTo>
                <a:lnTo>
                  <a:pt x="6956439" y="9912328"/>
                </a:lnTo>
                <a:lnTo>
                  <a:pt x="0" y="9912328"/>
                </a:lnTo>
                <a:lnTo>
                  <a:pt x="0" y="0"/>
                </a:lnTo>
                <a:close/>
              </a:path>
            </a:pathLst>
          </a:custGeom>
          <a:blipFill>
            <a:blip r:embed="rId4"/>
            <a:stretch>
              <a:fillRect l="-4364" t="0" r="-1580" b="-1221"/>
            </a:stretch>
          </a:blipFill>
        </p:spPr>
      </p:sp>
      <p:sp>
        <p:nvSpPr>
          <p:cNvPr name="TextBox 10" id="10"/>
          <p:cNvSpPr txBox="true"/>
          <p:nvPr/>
        </p:nvSpPr>
        <p:spPr>
          <a:xfrm rot="0">
            <a:off x="689953" y="4337050"/>
            <a:ext cx="5812532"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FLOW CHART</a:t>
            </a:r>
          </a:p>
        </p:txBody>
      </p:sp>
      <p:sp>
        <p:nvSpPr>
          <p:cNvPr name="TextBox 11" id="11"/>
          <p:cNvSpPr txBox="true"/>
          <p:nvPr/>
        </p:nvSpPr>
        <p:spPr>
          <a:xfrm rot="0">
            <a:off x="1232122" y="5874653"/>
            <a:ext cx="4728194" cy="914742"/>
          </a:xfrm>
          <a:prstGeom prst="rect">
            <a:avLst/>
          </a:prstGeom>
        </p:spPr>
        <p:txBody>
          <a:bodyPr anchor="t" rtlCol="false" tIns="0" lIns="0" bIns="0" rIns="0">
            <a:spAutoFit/>
          </a:bodyPr>
          <a:lstStyle/>
          <a:p>
            <a:pPr algn="ctr">
              <a:lnSpc>
                <a:spcPts val="7565"/>
              </a:lnSpc>
            </a:pPr>
            <a:r>
              <a:rPr lang="en-US" sz="5403">
                <a:solidFill>
                  <a:srgbClr val="000000"/>
                </a:solidFill>
                <a:latin typeface="Alatsi"/>
                <a:ea typeface="Alatsi"/>
                <a:cs typeface="Alatsi"/>
                <a:sym typeface="Alatsi"/>
              </a:rPr>
              <a:t>AIRPORT ADMIN</a:t>
            </a:r>
          </a:p>
        </p:txBody>
      </p:sp>
      <p:sp>
        <p:nvSpPr>
          <p:cNvPr name="TextBox 12" id="12"/>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859155"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14</a:t>
              </a:r>
            </a:p>
          </p:txBody>
        </p:sp>
      </p:grpSp>
      <p:sp>
        <p:nvSpPr>
          <p:cNvPr name="Freeform 7" id="7"/>
          <p:cNvSpPr/>
          <p:nvPr/>
        </p:nvSpPr>
        <p:spPr>
          <a:xfrm flipH="false" flipV="false" rot="0">
            <a:off x="-6286500"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2201555"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273705" y="479443"/>
            <a:ext cx="7015466" cy="9328115"/>
          </a:xfrm>
          <a:custGeom>
            <a:avLst/>
            <a:gdLst/>
            <a:ahLst/>
            <a:cxnLst/>
            <a:rect r="r" b="b" t="t" l="l"/>
            <a:pathLst>
              <a:path h="9328115" w="7015466">
                <a:moveTo>
                  <a:pt x="0" y="0"/>
                </a:moveTo>
                <a:lnTo>
                  <a:pt x="7015466" y="0"/>
                </a:lnTo>
                <a:lnTo>
                  <a:pt x="7015466" y="9328114"/>
                </a:lnTo>
                <a:lnTo>
                  <a:pt x="0" y="9328114"/>
                </a:lnTo>
                <a:lnTo>
                  <a:pt x="0" y="0"/>
                </a:lnTo>
                <a:close/>
              </a:path>
            </a:pathLst>
          </a:custGeom>
          <a:blipFill>
            <a:blip r:embed="rId4"/>
            <a:stretch>
              <a:fillRect l="0" t="0" r="0" b="0"/>
            </a:stretch>
          </a:blipFill>
        </p:spPr>
      </p:sp>
      <p:sp>
        <p:nvSpPr>
          <p:cNvPr name="TextBox 10" id="10"/>
          <p:cNvSpPr txBox="true"/>
          <p:nvPr/>
        </p:nvSpPr>
        <p:spPr>
          <a:xfrm rot="0">
            <a:off x="10534176" y="4337050"/>
            <a:ext cx="5812532"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USE CASE</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859155"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15</a:t>
              </a:r>
            </a:p>
          </p:txBody>
        </p:sp>
      </p:grpSp>
      <p:sp>
        <p:nvSpPr>
          <p:cNvPr name="Freeform 7" id="7"/>
          <p:cNvSpPr/>
          <p:nvPr/>
        </p:nvSpPr>
        <p:spPr>
          <a:xfrm flipH="false" flipV="false" rot="0">
            <a:off x="-6286500"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2201555"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4311168" y="1285235"/>
            <a:ext cx="8265519" cy="8814676"/>
          </a:xfrm>
          <a:custGeom>
            <a:avLst/>
            <a:gdLst/>
            <a:ahLst/>
            <a:cxnLst/>
            <a:rect r="r" b="b" t="t" l="l"/>
            <a:pathLst>
              <a:path h="8814676" w="8265519">
                <a:moveTo>
                  <a:pt x="0" y="0"/>
                </a:moveTo>
                <a:lnTo>
                  <a:pt x="8265519" y="0"/>
                </a:lnTo>
                <a:lnTo>
                  <a:pt x="8265519" y="8814676"/>
                </a:lnTo>
                <a:lnTo>
                  <a:pt x="0" y="8814676"/>
                </a:lnTo>
                <a:lnTo>
                  <a:pt x="0" y="0"/>
                </a:lnTo>
                <a:close/>
              </a:path>
            </a:pathLst>
          </a:custGeom>
          <a:blipFill>
            <a:blip r:embed="rId4"/>
            <a:stretch>
              <a:fillRect l="0" t="0" r="0" b="0"/>
            </a:stretch>
          </a:blipFill>
        </p:spPr>
      </p:sp>
      <p:sp>
        <p:nvSpPr>
          <p:cNvPr name="TextBox 10" id="10"/>
          <p:cNvSpPr txBox="true"/>
          <p:nvPr/>
        </p:nvSpPr>
        <p:spPr>
          <a:xfrm rot="0">
            <a:off x="5310233" y="182550"/>
            <a:ext cx="5912894" cy="1102685"/>
          </a:xfrm>
          <a:prstGeom prst="rect">
            <a:avLst/>
          </a:prstGeom>
        </p:spPr>
        <p:txBody>
          <a:bodyPr anchor="t" rtlCol="false" tIns="0" lIns="0" bIns="0" rIns="0">
            <a:spAutoFit/>
          </a:bodyPr>
          <a:lstStyle/>
          <a:p>
            <a:pPr algn="ctr">
              <a:lnSpc>
                <a:spcPts val="9036"/>
              </a:lnSpc>
            </a:pPr>
            <a:r>
              <a:rPr lang="en-US" sz="6454">
                <a:solidFill>
                  <a:srgbClr val="000000"/>
                </a:solidFill>
                <a:latin typeface="Alatsi"/>
                <a:ea typeface="Alatsi"/>
                <a:cs typeface="Alatsi"/>
                <a:sym typeface="Alatsi"/>
              </a:rPr>
              <a:t>CLASS DIAGRAM</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859155"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16</a:t>
              </a:r>
            </a:p>
          </p:txBody>
        </p:sp>
      </p:grpSp>
      <p:sp>
        <p:nvSpPr>
          <p:cNvPr name="Freeform 7" id="7"/>
          <p:cNvSpPr/>
          <p:nvPr/>
        </p:nvSpPr>
        <p:spPr>
          <a:xfrm flipH="false" flipV="false" rot="0">
            <a:off x="-6286500"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2201555"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996626" y="1359913"/>
            <a:ext cx="9427395" cy="8600129"/>
          </a:xfrm>
          <a:custGeom>
            <a:avLst/>
            <a:gdLst/>
            <a:ahLst/>
            <a:cxnLst/>
            <a:rect r="r" b="b" t="t" l="l"/>
            <a:pathLst>
              <a:path h="8600129" w="9427395">
                <a:moveTo>
                  <a:pt x="0" y="0"/>
                </a:moveTo>
                <a:lnTo>
                  <a:pt x="9427396" y="0"/>
                </a:lnTo>
                <a:lnTo>
                  <a:pt x="9427396" y="8600129"/>
                </a:lnTo>
                <a:lnTo>
                  <a:pt x="0" y="8600129"/>
                </a:lnTo>
                <a:lnTo>
                  <a:pt x="0" y="0"/>
                </a:lnTo>
                <a:close/>
              </a:path>
            </a:pathLst>
          </a:custGeom>
          <a:blipFill>
            <a:blip r:embed="rId4"/>
            <a:stretch>
              <a:fillRect l="0" t="0" r="0" b="0"/>
            </a:stretch>
          </a:blipFill>
        </p:spPr>
      </p:sp>
      <p:sp>
        <p:nvSpPr>
          <p:cNvPr name="TextBox 10" id="10"/>
          <p:cNvSpPr txBox="true"/>
          <p:nvPr/>
        </p:nvSpPr>
        <p:spPr>
          <a:xfrm rot="0">
            <a:off x="4946846" y="110622"/>
            <a:ext cx="6994163" cy="918078"/>
          </a:xfrm>
          <a:prstGeom prst="rect">
            <a:avLst/>
          </a:prstGeom>
        </p:spPr>
        <p:txBody>
          <a:bodyPr anchor="t" rtlCol="false" tIns="0" lIns="0" bIns="0" rIns="0">
            <a:spAutoFit/>
          </a:bodyPr>
          <a:lstStyle/>
          <a:p>
            <a:pPr algn="ctr">
              <a:lnSpc>
                <a:spcPts val="7508"/>
              </a:lnSpc>
            </a:pPr>
            <a:r>
              <a:rPr lang="en-US" sz="5362">
                <a:solidFill>
                  <a:srgbClr val="000000"/>
                </a:solidFill>
                <a:latin typeface="Alatsi"/>
                <a:ea typeface="Alatsi"/>
                <a:cs typeface="Alatsi"/>
                <a:sym typeface="Alatsi"/>
              </a:rPr>
              <a:t>SEQUENCE  DIAGRAM</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17</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884614" y="1093306"/>
            <a:ext cx="12518773" cy="7824164"/>
          </a:xfrm>
          <a:prstGeom prst="rect">
            <a:avLst/>
          </a:prstGeom>
        </p:spPr>
        <p:txBody>
          <a:bodyPr anchor="t" rtlCol="false" tIns="0" lIns="0" bIns="0" rIns="0">
            <a:spAutoFit/>
          </a:bodyPr>
          <a:lstStyle/>
          <a:p>
            <a:pPr algn="ctr">
              <a:lnSpc>
                <a:spcPts val="20893"/>
              </a:lnSpc>
            </a:pPr>
            <a:r>
              <a:rPr lang="en-US" sz="14923">
                <a:solidFill>
                  <a:srgbClr val="000000"/>
                </a:solidFill>
                <a:latin typeface="Alatsi"/>
                <a:ea typeface="Alatsi"/>
                <a:cs typeface="Alatsi"/>
                <a:sym typeface="Alatsi"/>
              </a:rPr>
              <a:t>SAMPLE OUTPUT SCREENSHOTS</a:t>
            </a:r>
          </a:p>
        </p:txBody>
      </p:sp>
      <p:sp>
        <p:nvSpPr>
          <p:cNvPr name="TextBox 3" id="3"/>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AUTOMETED CHECKPOINT</a:t>
            </a:r>
          </a:p>
        </p:txBody>
      </p:sp>
      <p:sp>
        <p:nvSpPr>
          <p:cNvPr name="AutoShape 3" id="3"/>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4" id="4"/>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18</a:t>
              </a:r>
            </a:p>
          </p:txBody>
        </p:sp>
      </p:grpSp>
      <p:sp>
        <p:nvSpPr>
          <p:cNvPr name="Freeform 10" id="10"/>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72122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46740" y="1874262"/>
            <a:ext cx="15295690" cy="7495370"/>
          </a:xfrm>
          <a:custGeom>
            <a:avLst/>
            <a:gdLst/>
            <a:ahLst/>
            <a:cxnLst/>
            <a:rect r="r" b="b" t="t" l="l"/>
            <a:pathLst>
              <a:path h="7495370" w="15295690">
                <a:moveTo>
                  <a:pt x="0" y="0"/>
                </a:moveTo>
                <a:lnTo>
                  <a:pt x="15295690" y="0"/>
                </a:lnTo>
                <a:lnTo>
                  <a:pt x="15295690" y="7495370"/>
                </a:lnTo>
                <a:lnTo>
                  <a:pt x="0" y="7495370"/>
                </a:lnTo>
                <a:lnTo>
                  <a:pt x="0" y="0"/>
                </a:lnTo>
                <a:close/>
              </a:path>
            </a:pathLst>
          </a:custGeom>
          <a:blipFill>
            <a:blip r:embed="rId4"/>
            <a:stretch>
              <a:fillRect l="0" t="0" r="0" b="0"/>
            </a:stretch>
          </a:blipFill>
        </p:spPr>
      </p:sp>
      <p:sp>
        <p:nvSpPr>
          <p:cNvPr name="TextBox 13" id="13"/>
          <p:cNvSpPr txBox="true"/>
          <p:nvPr/>
        </p:nvSpPr>
        <p:spPr>
          <a:xfrm rot="0">
            <a:off x="6096242" y="9473149"/>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FIGURE 1.1 HOME PAGE</a:t>
            </a:r>
          </a:p>
        </p:txBody>
      </p:sp>
      <p:sp>
        <p:nvSpPr>
          <p:cNvPr name="TextBox 14" id="14"/>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110093" y="3009847"/>
            <a:ext cx="14067815" cy="4437243"/>
          </a:xfrm>
          <a:prstGeom prst="rect">
            <a:avLst/>
          </a:prstGeom>
        </p:spPr>
        <p:txBody>
          <a:bodyPr anchor="t" rtlCol="false" tIns="0" lIns="0" bIns="0" rIns="0">
            <a:spAutoFit/>
          </a:bodyPr>
          <a:lstStyle/>
          <a:p>
            <a:pPr algn="l">
              <a:lnSpc>
                <a:spcPts val="5852"/>
              </a:lnSpc>
            </a:pPr>
            <a:r>
              <a:rPr lang="en-US" sz="4180">
                <a:solidFill>
                  <a:srgbClr val="000000"/>
                </a:solidFill>
                <a:latin typeface="Alatsi"/>
                <a:ea typeface="Alatsi"/>
                <a:cs typeface="Alatsi"/>
                <a:sym typeface="Alatsi"/>
              </a:rPr>
              <a:t>Automated decision making emerges as the enabler for risk-based and smarter security. However, ethics, privacy, and the General Data Protection Regulation (GDPR) provide a very challenging setting along with monitoring fairness and bias detection when applying artificial intelligence (AI) security solutions</a:t>
            </a:r>
          </a:p>
        </p:txBody>
      </p:sp>
      <p:sp>
        <p:nvSpPr>
          <p:cNvPr name="TextBox 3" id="3"/>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GROUP 11, VITS </a:t>
            </a:r>
          </a:p>
        </p:txBody>
      </p:sp>
      <p:sp>
        <p:nvSpPr>
          <p:cNvPr name="AutoShape 4" id="4"/>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TextBox 7" id="7"/>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ABSTRACT</a:t>
            </a:r>
          </a:p>
        </p:txBody>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a:t>
              </a:r>
            </a:p>
          </p:txBody>
        </p:sp>
      </p:grpSp>
      <p:sp>
        <p:nvSpPr>
          <p:cNvPr name="Freeform 13" id="13"/>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7259300" y="0"/>
            <a:ext cx="859967" cy="920841"/>
            <a:chOff x="0" y="0"/>
            <a:chExt cx="1146622" cy="1227789"/>
          </a:xfrm>
        </p:grpSpPr>
        <p:grpSp>
          <p:nvGrpSpPr>
            <p:cNvPr name="Group 3" id="3"/>
            <p:cNvGrpSpPr/>
            <p:nvPr/>
          </p:nvGrpSpPr>
          <p:grpSpPr>
            <a:xfrm rot="0">
              <a:off x="41605" y="0"/>
              <a:ext cx="1063411" cy="1227789"/>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246572"/>
              <a:ext cx="1146622" cy="677495"/>
            </a:xfrm>
            <a:prstGeom prst="rect">
              <a:avLst/>
            </a:prstGeom>
          </p:spPr>
          <p:txBody>
            <a:bodyPr anchor="t" rtlCol="false" tIns="0" lIns="0" bIns="0" rIns="0">
              <a:spAutoFit/>
            </a:bodyPr>
            <a:lstStyle/>
            <a:p>
              <a:pPr algn="ctr">
                <a:lnSpc>
                  <a:spcPts val="4295"/>
                </a:lnSpc>
              </a:pPr>
              <a:r>
                <a:rPr lang="en-US" sz="3068" b="true">
                  <a:solidFill>
                    <a:srgbClr val="000000"/>
                  </a:solidFill>
                  <a:latin typeface="Open Sans Bold"/>
                  <a:ea typeface="Open Sans Bold"/>
                  <a:cs typeface="Open Sans Bold"/>
                  <a:sym typeface="Open Sans Bold"/>
                </a:rPr>
                <a:t>19</a:t>
              </a:r>
            </a:p>
          </p:txBody>
        </p:sp>
      </p:grpSp>
      <p:sp>
        <p:nvSpPr>
          <p:cNvPr name="Freeform 7" id="7"/>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72122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61702" y="1028700"/>
            <a:ext cx="16764595" cy="8364816"/>
          </a:xfrm>
          <a:custGeom>
            <a:avLst/>
            <a:gdLst/>
            <a:ahLst/>
            <a:cxnLst/>
            <a:rect r="r" b="b" t="t" l="l"/>
            <a:pathLst>
              <a:path h="8364816" w="16764595">
                <a:moveTo>
                  <a:pt x="0" y="0"/>
                </a:moveTo>
                <a:lnTo>
                  <a:pt x="16764596" y="0"/>
                </a:lnTo>
                <a:lnTo>
                  <a:pt x="16764596" y="8364816"/>
                </a:lnTo>
                <a:lnTo>
                  <a:pt x="0" y="8364816"/>
                </a:lnTo>
                <a:lnTo>
                  <a:pt x="0" y="0"/>
                </a:lnTo>
                <a:close/>
              </a:path>
            </a:pathLst>
          </a:custGeom>
          <a:blipFill>
            <a:blip r:embed="rId4"/>
            <a:stretch>
              <a:fillRect l="0" t="0" r="0" b="0"/>
            </a:stretch>
          </a:blipFill>
        </p:spPr>
      </p:sp>
      <p:sp>
        <p:nvSpPr>
          <p:cNvPr name="TextBox 10" id="10"/>
          <p:cNvSpPr txBox="true"/>
          <p:nvPr/>
        </p:nvSpPr>
        <p:spPr>
          <a:xfrm rot="0">
            <a:off x="6096242" y="9473149"/>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FIGURE 1.2  ADMIN LOGIN PAGE</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7259300" y="0"/>
            <a:ext cx="859967" cy="920841"/>
            <a:chOff x="0" y="0"/>
            <a:chExt cx="1146622" cy="1227789"/>
          </a:xfrm>
        </p:grpSpPr>
        <p:grpSp>
          <p:nvGrpSpPr>
            <p:cNvPr name="Group 3" id="3"/>
            <p:cNvGrpSpPr/>
            <p:nvPr/>
          </p:nvGrpSpPr>
          <p:grpSpPr>
            <a:xfrm rot="0">
              <a:off x="41605" y="0"/>
              <a:ext cx="1063411" cy="1227789"/>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246572"/>
              <a:ext cx="1146622" cy="677495"/>
            </a:xfrm>
            <a:prstGeom prst="rect">
              <a:avLst/>
            </a:prstGeom>
          </p:spPr>
          <p:txBody>
            <a:bodyPr anchor="t" rtlCol="false" tIns="0" lIns="0" bIns="0" rIns="0">
              <a:spAutoFit/>
            </a:bodyPr>
            <a:lstStyle/>
            <a:p>
              <a:pPr algn="ctr">
                <a:lnSpc>
                  <a:spcPts val="4295"/>
                </a:lnSpc>
              </a:pPr>
              <a:r>
                <a:rPr lang="en-US" sz="3068" b="true">
                  <a:solidFill>
                    <a:srgbClr val="000000"/>
                  </a:solidFill>
                  <a:latin typeface="Open Sans Bold"/>
                  <a:ea typeface="Open Sans Bold"/>
                  <a:cs typeface="Open Sans Bold"/>
                  <a:sym typeface="Open Sans Bold"/>
                </a:rPr>
                <a:t>20</a:t>
              </a:r>
            </a:p>
          </p:txBody>
        </p:sp>
      </p:grpSp>
      <p:sp>
        <p:nvSpPr>
          <p:cNvPr name="Freeform 7" id="7"/>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72122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14855" y="1028700"/>
            <a:ext cx="16444445" cy="8244385"/>
          </a:xfrm>
          <a:custGeom>
            <a:avLst/>
            <a:gdLst/>
            <a:ahLst/>
            <a:cxnLst/>
            <a:rect r="r" b="b" t="t" l="l"/>
            <a:pathLst>
              <a:path h="8244385" w="16444445">
                <a:moveTo>
                  <a:pt x="0" y="0"/>
                </a:moveTo>
                <a:lnTo>
                  <a:pt x="16444445" y="0"/>
                </a:lnTo>
                <a:lnTo>
                  <a:pt x="16444445" y="8244385"/>
                </a:lnTo>
                <a:lnTo>
                  <a:pt x="0" y="8244385"/>
                </a:lnTo>
                <a:lnTo>
                  <a:pt x="0" y="0"/>
                </a:lnTo>
                <a:close/>
              </a:path>
            </a:pathLst>
          </a:custGeom>
          <a:blipFill>
            <a:blip r:embed="rId4"/>
            <a:stretch>
              <a:fillRect l="0" t="0" r="0" b="0"/>
            </a:stretch>
          </a:blipFill>
        </p:spPr>
      </p:sp>
      <p:sp>
        <p:nvSpPr>
          <p:cNvPr name="TextBox 10" id="10"/>
          <p:cNvSpPr txBox="true"/>
          <p:nvPr/>
        </p:nvSpPr>
        <p:spPr>
          <a:xfrm rot="0">
            <a:off x="6096242" y="9473149"/>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FIGURE 1.3 ADMIN PAGE</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7259300" y="0"/>
            <a:ext cx="859967" cy="920841"/>
            <a:chOff x="0" y="0"/>
            <a:chExt cx="1146622" cy="1227789"/>
          </a:xfrm>
        </p:grpSpPr>
        <p:grpSp>
          <p:nvGrpSpPr>
            <p:cNvPr name="Group 3" id="3"/>
            <p:cNvGrpSpPr/>
            <p:nvPr/>
          </p:nvGrpSpPr>
          <p:grpSpPr>
            <a:xfrm rot="0">
              <a:off x="41605" y="0"/>
              <a:ext cx="1063411" cy="1227789"/>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246572"/>
              <a:ext cx="1146622" cy="677495"/>
            </a:xfrm>
            <a:prstGeom prst="rect">
              <a:avLst/>
            </a:prstGeom>
          </p:spPr>
          <p:txBody>
            <a:bodyPr anchor="t" rtlCol="false" tIns="0" lIns="0" bIns="0" rIns="0">
              <a:spAutoFit/>
            </a:bodyPr>
            <a:lstStyle/>
            <a:p>
              <a:pPr algn="ctr">
                <a:lnSpc>
                  <a:spcPts val="4295"/>
                </a:lnSpc>
              </a:pPr>
              <a:r>
                <a:rPr lang="en-US" sz="3068" b="true">
                  <a:solidFill>
                    <a:srgbClr val="000000"/>
                  </a:solidFill>
                  <a:latin typeface="Open Sans Bold"/>
                  <a:ea typeface="Open Sans Bold"/>
                  <a:cs typeface="Open Sans Bold"/>
                  <a:sym typeface="Open Sans Bold"/>
                </a:rPr>
                <a:t>21</a:t>
              </a:r>
            </a:p>
          </p:txBody>
        </p:sp>
      </p:grpSp>
      <p:sp>
        <p:nvSpPr>
          <p:cNvPr name="Freeform 7" id="7"/>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72122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920841"/>
            <a:ext cx="18310780" cy="8288445"/>
          </a:xfrm>
          <a:custGeom>
            <a:avLst/>
            <a:gdLst/>
            <a:ahLst/>
            <a:cxnLst/>
            <a:rect r="r" b="b" t="t" l="l"/>
            <a:pathLst>
              <a:path h="8288445" w="18310780">
                <a:moveTo>
                  <a:pt x="0" y="0"/>
                </a:moveTo>
                <a:lnTo>
                  <a:pt x="18310780" y="0"/>
                </a:lnTo>
                <a:lnTo>
                  <a:pt x="18310780" y="8288445"/>
                </a:lnTo>
                <a:lnTo>
                  <a:pt x="0" y="8288445"/>
                </a:lnTo>
                <a:lnTo>
                  <a:pt x="0" y="0"/>
                </a:lnTo>
                <a:close/>
              </a:path>
            </a:pathLst>
          </a:custGeom>
          <a:blipFill>
            <a:blip r:embed="rId4"/>
            <a:stretch>
              <a:fillRect l="0" t="-8515" r="0" b="-8515"/>
            </a:stretch>
          </a:blipFill>
        </p:spPr>
      </p:sp>
      <p:sp>
        <p:nvSpPr>
          <p:cNvPr name="TextBox 10" id="10"/>
          <p:cNvSpPr txBox="true"/>
          <p:nvPr/>
        </p:nvSpPr>
        <p:spPr>
          <a:xfrm rot="0">
            <a:off x="6096242" y="9473149"/>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FIGURE 1.3 ADMIN PAGE</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7259300" y="0"/>
            <a:ext cx="859967" cy="920841"/>
            <a:chOff x="0" y="0"/>
            <a:chExt cx="1146622" cy="1227789"/>
          </a:xfrm>
        </p:grpSpPr>
        <p:grpSp>
          <p:nvGrpSpPr>
            <p:cNvPr name="Group 3" id="3"/>
            <p:cNvGrpSpPr/>
            <p:nvPr/>
          </p:nvGrpSpPr>
          <p:grpSpPr>
            <a:xfrm rot="0">
              <a:off x="41605" y="0"/>
              <a:ext cx="1063411" cy="1227789"/>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246572"/>
              <a:ext cx="1146622" cy="677495"/>
            </a:xfrm>
            <a:prstGeom prst="rect">
              <a:avLst/>
            </a:prstGeom>
          </p:spPr>
          <p:txBody>
            <a:bodyPr anchor="t" rtlCol="false" tIns="0" lIns="0" bIns="0" rIns="0">
              <a:spAutoFit/>
            </a:bodyPr>
            <a:lstStyle/>
            <a:p>
              <a:pPr algn="ctr">
                <a:lnSpc>
                  <a:spcPts val="4295"/>
                </a:lnSpc>
              </a:pPr>
              <a:r>
                <a:rPr lang="en-US" sz="3068" b="true">
                  <a:solidFill>
                    <a:srgbClr val="000000"/>
                  </a:solidFill>
                  <a:latin typeface="Open Sans Bold"/>
                  <a:ea typeface="Open Sans Bold"/>
                  <a:cs typeface="Open Sans Bold"/>
                  <a:sym typeface="Open Sans Bold"/>
                </a:rPr>
                <a:t>22</a:t>
              </a:r>
            </a:p>
          </p:txBody>
        </p:sp>
      </p:grpSp>
      <p:sp>
        <p:nvSpPr>
          <p:cNvPr name="Freeform 7" id="7"/>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72122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26883" y="920841"/>
            <a:ext cx="17162400" cy="8410116"/>
          </a:xfrm>
          <a:custGeom>
            <a:avLst/>
            <a:gdLst/>
            <a:ahLst/>
            <a:cxnLst/>
            <a:rect r="r" b="b" t="t" l="l"/>
            <a:pathLst>
              <a:path h="8410116" w="17162400">
                <a:moveTo>
                  <a:pt x="0" y="0"/>
                </a:moveTo>
                <a:lnTo>
                  <a:pt x="17162400" y="0"/>
                </a:lnTo>
                <a:lnTo>
                  <a:pt x="17162400" y="8410117"/>
                </a:lnTo>
                <a:lnTo>
                  <a:pt x="0" y="8410117"/>
                </a:lnTo>
                <a:lnTo>
                  <a:pt x="0" y="0"/>
                </a:lnTo>
                <a:close/>
              </a:path>
            </a:pathLst>
          </a:custGeom>
          <a:blipFill>
            <a:blip r:embed="rId4"/>
            <a:stretch>
              <a:fillRect l="0" t="-3243" r="0" b="-3243"/>
            </a:stretch>
          </a:blipFill>
        </p:spPr>
      </p:sp>
      <p:sp>
        <p:nvSpPr>
          <p:cNvPr name="TextBox 10" id="10"/>
          <p:cNvSpPr txBox="true"/>
          <p:nvPr/>
        </p:nvSpPr>
        <p:spPr>
          <a:xfrm rot="0">
            <a:off x="6096242" y="9473149"/>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FIGURE 1.3 ADMIN PAGE</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7259300" y="0"/>
            <a:ext cx="859967" cy="920841"/>
            <a:chOff x="0" y="0"/>
            <a:chExt cx="1146622" cy="1227789"/>
          </a:xfrm>
        </p:grpSpPr>
        <p:grpSp>
          <p:nvGrpSpPr>
            <p:cNvPr name="Group 3" id="3"/>
            <p:cNvGrpSpPr/>
            <p:nvPr/>
          </p:nvGrpSpPr>
          <p:grpSpPr>
            <a:xfrm rot="0">
              <a:off x="41605" y="0"/>
              <a:ext cx="1063411" cy="1227789"/>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246572"/>
              <a:ext cx="1146622" cy="677495"/>
            </a:xfrm>
            <a:prstGeom prst="rect">
              <a:avLst/>
            </a:prstGeom>
          </p:spPr>
          <p:txBody>
            <a:bodyPr anchor="t" rtlCol="false" tIns="0" lIns="0" bIns="0" rIns="0">
              <a:spAutoFit/>
            </a:bodyPr>
            <a:lstStyle/>
            <a:p>
              <a:pPr algn="ctr">
                <a:lnSpc>
                  <a:spcPts val="4295"/>
                </a:lnSpc>
              </a:pPr>
              <a:r>
                <a:rPr lang="en-US" sz="3068" b="true">
                  <a:solidFill>
                    <a:srgbClr val="000000"/>
                  </a:solidFill>
                  <a:latin typeface="Open Sans Bold"/>
                  <a:ea typeface="Open Sans Bold"/>
                  <a:cs typeface="Open Sans Bold"/>
                  <a:sym typeface="Open Sans Bold"/>
                </a:rPr>
                <a:t>23</a:t>
              </a:r>
            </a:p>
          </p:txBody>
        </p:sp>
      </p:grpSp>
      <p:sp>
        <p:nvSpPr>
          <p:cNvPr name="Freeform 7" id="7"/>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72122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26883" y="920841"/>
            <a:ext cx="17162400" cy="8410116"/>
          </a:xfrm>
          <a:custGeom>
            <a:avLst/>
            <a:gdLst/>
            <a:ahLst/>
            <a:cxnLst/>
            <a:rect r="r" b="b" t="t" l="l"/>
            <a:pathLst>
              <a:path h="8410116" w="17162400">
                <a:moveTo>
                  <a:pt x="0" y="0"/>
                </a:moveTo>
                <a:lnTo>
                  <a:pt x="17162400" y="0"/>
                </a:lnTo>
                <a:lnTo>
                  <a:pt x="17162400" y="8410117"/>
                </a:lnTo>
                <a:lnTo>
                  <a:pt x="0" y="8410117"/>
                </a:lnTo>
                <a:lnTo>
                  <a:pt x="0" y="0"/>
                </a:lnTo>
                <a:close/>
              </a:path>
            </a:pathLst>
          </a:custGeom>
          <a:blipFill>
            <a:blip r:embed="rId4"/>
            <a:stretch>
              <a:fillRect l="0" t="-3614" r="0" b="-3614"/>
            </a:stretch>
          </a:blipFill>
        </p:spPr>
      </p:sp>
      <p:sp>
        <p:nvSpPr>
          <p:cNvPr name="TextBox 10" id="10"/>
          <p:cNvSpPr txBox="true"/>
          <p:nvPr/>
        </p:nvSpPr>
        <p:spPr>
          <a:xfrm rot="0">
            <a:off x="6096242" y="9473149"/>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FIGURE 1.3 ADMIN PAGE</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7259300" y="0"/>
            <a:ext cx="859967" cy="920841"/>
            <a:chOff x="0" y="0"/>
            <a:chExt cx="1146622" cy="1227789"/>
          </a:xfrm>
        </p:grpSpPr>
        <p:grpSp>
          <p:nvGrpSpPr>
            <p:cNvPr name="Group 3" id="3"/>
            <p:cNvGrpSpPr/>
            <p:nvPr/>
          </p:nvGrpSpPr>
          <p:grpSpPr>
            <a:xfrm rot="0">
              <a:off x="41605" y="0"/>
              <a:ext cx="1063411" cy="1227789"/>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246572"/>
              <a:ext cx="1146622" cy="677495"/>
            </a:xfrm>
            <a:prstGeom prst="rect">
              <a:avLst/>
            </a:prstGeom>
          </p:spPr>
          <p:txBody>
            <a:bodyPr anchor="t" rtlCol="false" tIns="0" lIns="0" bIns="0" rIns="0">
              <a:spAutoFit/>
            </a:bodyPr>
            <a:lstStyle/>
            <a:p>
              <a:pPr algn="ctr">
                <a:lnSpc>
                  <a:spcPts val="4295"/>
                </a:lnSpc>
              </a:pPr>
              <a:r>
                <a:rPr lang="en-US" sz="3068" b="true">
                  <a:solidFill>
                    <a:srgbClr val="000000"/>
                  </a:solidFill>
                  <a:latin typeface="Open Sans Bold"/>
                  <a:ea typeface="Open Sans Bold"/>
                  <a:cs typeface="Open Sans Bold"/>
                  <a:sym typeface="Open Sans Bold"/>
                </a:rPr>
                <a:t>24</a:t>
              </a:r>
            </a:p>
          </p:txBody>
        </p:sp>
      </p:grpSp>
      <p:sp>
        <p:nvSpPr>
          <p:cNvPr name="Freeform 7" id="7"/>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72122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26883" y="920841"/>
            <a:ext cx="17162400" cy="8410116"/>
          </a:xfrm>
          <a:custGeom>
            <a:avLst/>
            <a:gdLst/>
            <a:ahLst/>
            <a:cxnLst/>
            <a:rect r="r" b="b" t="t" l="l"/>
            <a:pathLst>
              <a:path h="8410116" w="17162400">
                <a:moveTo>
                  <a:pt x="0" y="0"/>
                </a:moveTo>
                <a:lnTo>
                  <a:pt x="17162400" y="0"/>
                </a:lnTo>
                <a:lnTo>
                  <a:pt x="17162400" y="8410117"/>
                </a:lnTo>
                <a:lnTo>
                  <a:pt x="0" y="8410117"/>
                </a:lnTo>
                <a:lnTo>
                  <a:pt x="0" y="0"/>
                </a:lnTo>
                <a:close/>
              </a:path>
            </a:pathLst>
          </a:custGeom>
          <a:blipFill>
            <a:blip r:embed="rId4"/>
            <a:stretch>
              <a:fillRect l="0" t="-3614" r="0" b="-3614"/>
            </a:stretch>
          </a:blipFill>
        </p:spPr>
      </p:sp>
      <p:sp>
        <p:nvSpPr>
          <p:cNvPr name="TextBox 10" id="10"/>
          <p:cNvSpPr txBox="true"/>
          <p:nvPr/>
        </p:nvSpPr>
        <p:spPr>
          <a:xfrm rot="0">
            <a:off x="6096242" y="9473149"/>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FIGURE 1.3 ADMIN PAGE</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7259300" y="0"/>
            <a:ext cx="859967" cy="920841"/>
            <a:chOff x="0" y="0"/>
            <a:chExt cx="1146622" cy="1227789"/>
          </a:xfrm>
        </p:grpSpPr>
        <p:grpSp>
          <p:nvGrpSpPr>
            <p:cNvPr name="Group 3" id="3"/>
            <p:cNvGrpSpPr/>
            <p:nvPr/>
          </p:nvGrpSpPr>
          <p:grpSpPr>
            <a:xfrm rot="0">
              <a:off x="41605" y="0"/>
              <a:ext cx="1063411" cy="1227789"/>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246572"/>
              <a:ext cx="1146622" cy="677495"/>
            </a:xfrm>
            <a:prstGeom prst="rect">
              <a:avLst/>
            </a:prstGeom>
          </p:spPr>
          <p:txBody>
            <a:bodyPr anchor="t" rtlCol="false" tIns="0" lIns="0" bIns="0" rIns="0">
              <a:spAutoFit/>
            </a:bodyPr>
            <a:lstStyle/>
            <a:p>
              <a:pPr algn="ctr">
                <a:lnSpc>
                  <a:spcPts val="4295"/>
                </a:lnSpc>
              </a:pPr>
              <a:r>
                <a:rPr lang="en-US" sz="3068" b="true">
                  <a:solidFill>
                    <a:srgbClr val="000000"/>
                  </a:solidFill>
                  <a:latin typeface="Open Sans Bold"/>
                  <a:ea typeface="Open Sans Bold"/>
                  <a:cs typeface="Open Sans Bold"/>
                  <a:sym typeface="Open Sans Bold"/>
                </a:rPr>
                <a:t>25</a:t>
              </a:r>
            </a:p>
          </p:txBody>
        </p:sp>
      </p:grpSp>
      <p:sp>
        <p:nvSpPr>
          <p:cNvPr name="Freeform 7" id="7"/>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72122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26883" y="920841"/>
            <a:ext cx="17162400" cy="8410116"/>
          </a:xfrm>
          <a:custGeom>
            <a:avLst/>
            <a:gdLst/>
            <a:ahLst/>
            <a:cxnLst/>
            <a:rect r="r" b="b" t="t" l="l"/>
            <a:pathLst>
              <a:path h="8410116" w="17162400">
                <a:moveTo>
                  <a:pt x="0" y="0"/>
                </a:moveTo>
                <a:lnTo>
                  <a:pt x="17162400" y="0"/>
                </a:lnTo>
                <a:lnTo>
                  <a:pt x="17162400" y="8410117"/>
                </a:lnTo>
                <a:lnTo>
                  <a:pt x="0" y="8410117"/>
                </a:lnTo>
                <a:lnTo>
                  <a:pt x="0" y="0"/>
                </a:lnTo>
                <a:close/>
              </a:path>
            </a:pathLst>
          </a:custGeom>
          <a:blipFill>
            <a:blip r:embed="rId4"/>
            <a:stretch>
              <a:fillRect l="0" t="-3057" r="0" b="-3057"/>
            </a:stretch>
          </a:blipFill>
        </p:spPr>
      </p:sp>
      <p:sp>
        <p:nvSpPr>
          <p:cNvPr name="TextBox 10" id="10"/>
          <p:cNvSpPr txBox="true"/>
          <p:nvPr/>
        </p:nvSpPr>
        <p:spPr>
          <a:xfrm rot="0">
            <a:off x="6096242" y="9473149"/>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FIGURE 1.3 ADMIN PAGE</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7259300" y="0"/>
            <a:ext cx="859967" cy="920841"/>
            <a:chOff x="0" y="0"/>
            <a:chExt cx="1146622" cy="1227789"/>
          </a:xfrm>
        </p:grpSpPr>
        <p:grpSp>
          <p:nvGrpSpPr>
            <p:cNvPr name="Group 3" id="3"/>
            <p:cNvGrpSpPr/>
            <p:nvPr/>
          </p:nvGrpSpPr>
          <p:grpSpPr>
            <a:xfrm rot="0">
              <a:off x="41605" y="0"/>
              <a:ext cx="1063411" cy="1227789"/>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246572"/>
              <a:ext cx="1146622" cy="677495"/>
            </a:xfrm>
            <a:prstGeom prst="rect">
              <a:avLst/>
            </a:prstGeom>
          </p:spPr>
          <p:txBody>
            <a:bodyPr anchor="t" rtlCol="false" tIns="0" lIns="0" bIns="0" rIns="0">
              <a:spAutoFit/>
            </a:bodyPr>
            <a:lstStyle/>
            <a:p>
              <a:pPr algn="ctr">
                <a:lnSpc>
                  <a:spcPts val="4295"/>
                </a:lnSpc>
              </a:pPr>
              <a:r>
                <a:rPr lang="en-US" sz="3068" b="true">
                  <a:solidFill>
                    <a:srgbClr val="000000"/>
                  </a:solidFill>
                  <a:latin typeface="Open Sans Bold"/>
                  <a:ea typeface="Open Sans Bold"/>
                  <a:cs typeface="Open Sans Bold"/>
                  <a:sym typeface="Open Sans Bold"/>
                </a:rPr>
                <a:t>26</a:t>
              </a:r>
            </a:p>
          </p:txBody>
        </p:sp>
      </p:grpSp>
      <p:sp>
        <p:nvSpPr>
          <p:cNvPr name="Freeform 7" id="7"/>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72122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26883" y="920841"/>
            <a:ext cx="17162400" cy="8410116"/>
          </a:xfrm>
          <a:custGeom>
            <a:avLst/>
            <a:gdLst/>
            <a:ahLst/>
            <a:cxnLst/>
            <a:rect r="r" b="b" t="t" l="l"/>
            <a:pathLst>
              <a:path h="8410116" w="17162400">
                <a:moveTo>
                  <a:pt x="0" y="0"/>
                </a:moveTo>
                <a:lnTo>
                  <a:pt x="17162400" y="0"/>
                </a:lnTo>
                <a:lnTo>
                  <a:pt x="17162400" y="8410117"/>
                </a:lnTo>
                <a:lnTo>
                  <a:pt x="0" y="8410117"/>
                </a:lnTo>
                <a:lnTo>
                  <a:pt x="0" y="0"/>
                </a:lnTo>
                <a:close/>
              </a:path>
            </a:pathLst>
          </a:custGeom>
          <a:blipFill>
            <a:blip r:embed="rId4"/>
            <a:stretch>
              <a:fillRect l="0" t="-2501" r="0" b="-2501"/>
            </a:stretch>
          </a:blipFill>
        </p:spPr>
      </p:sp>
      <p:sp>
        <p:nvSpPr>
          <p:cNvPr name="TextBox 10" id="10"/>
          <p:cNvSpPr txBox="true"/>
          <p:nvPr/>
        </p:nvSpPr>
        <p:spPr>
          <a:xfrm rot="0">
            <a:off x="6096242" y="9473149"/>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FIGURE 1.4 AREGISTER PAGE</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7259300" y="0"/>
            <a:ext cx="859967" cy="920841"/>
            <a:chOff x="0" y="0"/>
            <a:chExt cx="1146622" cy="1227789"/>
          </a:xfrm>
        </p:grpSpPr>
        <p:grpSp>
          <p:nvGrpSpPr>
            <p:cNvPr name="Group 3" id="3"/>
            <p:cNvGrpSpPr/>
            <p:nvPr/>
          </p:nvGrpSpPr>
          <p:grpSpPr>
            <a:xfrm rot="0">
              <a:off x="41605" y="0"/>
              <a:ext cx="1063411" cy="1227789"/>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246572"/>
              <a:ext cx="1146622" cy="677495"/>
            </a:xfrm>
            <a:prstGeom prst="rect">
              <a:avLst/>
            </a:prstGeom>
          </p:spPr>
          <p:txBody>
            <a:bodyPr anchor="t" rtlCol="false" tIns="0" lIns="0" bIns="0" rIns="0">
              <a:spAutoFit/>
            </a:bodyPr>
            <a:lstStyle/>
            <a:p>
              <a:pPr algn="ctr">
                <a:lnSpc>
                  <a:spcPts val="4295"/>
                </a:lnSpc>
              </a:pPr>
              <a:r>
                <a:rPr lang="en-US" sz="3068" b="true">
                  <a:solidFill>
                    <a:srgbClr val="000000"/>
                  </a:solidFill>
                  <a:latin typeface="Open Sans Bold"/>
                  <a:ea typeface="Open Sans Bold"/>
                  <a:cs typeface="Open Sans Bold"/>
                  <a:sym typeface="Open Sans Bold"/>
                </a:rPr>
                <a:t>27</a:t>
              </a:r>
            </a:p>
          </p:txBody>
        </p:sp>
      </p:grpSp>
      <p:sp>
        <p:nvSpPr>
          <p:cNvPr name="Freeform 7" id="7"/>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72122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26883" y="920841"/>
            <a:ext cx="17162400" cy="8410116"/>
          </a:xfrm>
          <a:custGeom>
            <a:avLst/>
            <a:gdLst/>
            <a:ahLst/>
            <a:cxnLst/>
            <a:rect r="r" b="b" t="t" l="l"/>
            <a:pathLst>
              <a:path h="8410116" w="17162400">
                <a:moveTo>
                  <a:pt x="0" y="0"/>
                </a:moveTo>
                <a:lnTo>
                  <a:pt x="17162400" y="0"/>
                </a:lnTo>
                <a:lnTo>
                  <a:pt x="17162400" y="8410117"/>
                </a:lnTo>
                <a:lnTo>
                  <a:pt x="0" y="8410117"/>
                </a:lnTo>
                <a:lnTo>
                  <a:pt x="0" y="0"/>
                </a:lnTo>
                <a:close/>
              </a:path>
            </a:pathLst>
          </a:custGeom>
          <a:blipFill>
            <a:blip r:embed="rId4"/>
            <a:stretch>
              <a:fillRect l="0" t="-1944" r="0" b="-1944"/>
            </a:stretch>
          </a:blipFill>
        </p:spPr>
      </p:sp>
      <p:sp>
        <p:nvSpPr>
          <p:cNvPr name="TextBox 10" id="10"/>
          <p:cNvSpPr txBox="true"/>
          <p:nvPr/>
        </p:nvSpPr>
        <p:spPr>
          <a:xfrm rot="0">
            <a:off x="6096242" y="9473149"/>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FIGURE 1.5 USER LOGIN PAGE</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7259300" y="0"/>
            <a:ext cx="859967" cy="920841"/>
            <a:chOff x="0" y="0"/>
            <a:chExt cx="1146622" cy="1227789"/>
          </a:xfrm>
        </p:grpSpPr>
        <p:grpSp>
          <p:nvGrpSpPr>
            <p:cNvPr name="Group 3" id="3"/>
            <p:cNvGrpSpPr/>
            <p:nvPr/>
          </p:nvGrpSpPr>
          <p:grpSpPr>
            <a:xfrm rot="0">
              <a:off x="41605" y="0"/>
              <a:ext cx="1063411" cy="1227789"/>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246572"/>
              <a:ext cx="1146622" cy="677495"/>
            </a:xfrm>
            <a:prstGeom prst="rect">
              <a:avLst/>
            </a:prstGeom>
          </p:spPr>
          <p:txBody>
            <a:bodyPr anchor="t" rtlCol="false" tIns="0" lIns="0" bIns="0" rIns="0">
              <a:spAutoFit/>
            </a:bodyPr>
            <a:lstStyle/>
            <a:p>
              <a:pPr algn="ctr">
                <a:lnSpc>
                  <a:spcPts val="4295"/>
                </a:lnSpc>
              </a:pPr>
              <a:r>
                <a:rPr lang="en-US" sz="3068" b="true">
                  <a:solidFill>
                    <a:srgbClr val="000000"/>
                  </a:solidFill>
                  <a:latin typeface="Open Sans Bold"/>
                  <a:ea typeface="Open Sans Bold"/>
                  <a:cs typeface="Open Sans Bold"/>
                  <a:sym typeface="Open Sans Bold"/>
                </a:rPr>
                <a:t>28</a:t>
              </a:r>
            </a:p>
          </p:txBody>
        </p:sp>
      </p:grpSp>
      <p:sp>
        <p:nvSpPr>
          <p:cNvPr name="Freeform 7" id="7"/>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72122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26883" y="920841"/>
            <a:ext cx="17162400" cy="8410116"/>
          </a:xfrm>
          <a:custGeom>
            <a:avLst/>
            <a:gdLst/>
            <a:ahLst/>
            <a:cxnLst/>
            <a:rect r="r" b="b" t="t" l="l"/>
            <a:pathLst>
              <a:path h="8410116" w="17162400">
                <a:moveTo>
                  <a:pt x="0" y="0"/>
                </a:moveTo>
                <a:lnTo>
                  <a:pt x="17162400" y="0"/>
                </a:lnTo>
                <a:lnTo>
                  <a:pt x="17162400" y="8410117"/>
                </a:lnTo>
                <a:lnTo>
                  <a:pt x="0" y="8410117"/>
                </a:lnTo>
                <a:lnTo>
                  <a:pt x="0" y="0"/>
                </a:lnTo>
                <a:close/>
              </a:path>
            </a:pathLst>
          </a:custGeom>
          <a:blipFill>
            <a:blip r:embed="rId4"/>
            <a:stretch>
              <a:fillRect l="-4338" t="0" r="-4338" b="0"/>
            </a:stretch>
          </a:blipFill>
        </p:spPr>
      </p:sp>
      <p:sp>
        <p:nvSpPr>
          <p:cNvPr name="TextBox 10" id="10"/>
          <p:cNvSpPr txBox="true"/>
          <p:nvPr/>
        </p:nvSpPr>
        <p:spPr>
          <a:xfrm rot="0">
            <a:off x="6096242" y="9473149"/>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FIGURE 1.5 USER  PAGE</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OVERVIEW</a:t>
            </a:r>
          </a:p>
        </p:txBody>
      </p:sp>
      <p:sp>
        <p:nvSpPr>
          <p:cNvPr name="TextBox 3" id="3"/>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GROUP 11 ,VITS </a:t>
            </a:r>
          </a:p>
        </p:txBody>
      </p:sp>
      <p:sp>
        <p:nvSpPr>
          <p:cNvPr name="TextBox 4" id="4"/>
          <p:cNvSpPr txBox="true"/>
          <p:nvPr/>
        </p:nvSpPr>
        <p:spPr>
          <a:xfrm rot="0">
            <a:off x="1221986" y="3305470"/>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EXISTING SYSTEM</a:t>
            </a:r>
          </a:p>
        </p:txBody>
      </p:sp>
      <p:sp>
        <p:nvSpPr>
          <p:cNvPr name="TextBox 5" id="5"/>
          <p:cNvSpPr txBox="true"/>
          <p:nvPr/>
        </p:nvSpPr>
        <p:spPr>
          <a:xfrm rot="0">
            <a:off x="1221986" y="4408805"/>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HOW IT WORKS</a:t>
            </a:r>
          </a:p>
        </p:txBody>
      </p:sp>
      <p:sp>
        <p:nvSpPr>
          <p:cNvPr name="TextBox 6" id="6"/>
          <p:cNvSpPr txBox="true"/>
          <p:nvPr/>
        </p:nvSpPr>
        <p:spPr>
          <a:xfrm rot="0">
            <a:off x="1221986" y="5512140"/>
            <a:ext cx="5241454"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PROBLEM</a:t>
            </a:r>
          </a:p>
        </p:txBody>
      </p:sp>
      <p:sp>
        <p:nvSpPr>
          <p:cNvPr name="TextBox 7" id="7"/>
          <p:cNvSpPr txBox="true"/>
          <p:nvPr/>
        </p:nvSpPr>
        <p:spPr>
          <a:xfrm rot="0">
            <a:off x="1221986" y="6618310"/>
            <a:ext cx="5241454"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PROPOSED SYSTEM</a:t>
            </a:r>
          </a:p>
        </p:txBody>
      </p:sp>
      <p:sp>
        <p:nvSpPr>
          <p:cNvPr name="TextBox 8" id="8"/>
          <p:cNvSpPr txBox="true"/>
          <p:nvPr/>
        </p:nvSpPr>
        <p:spPr>
          <a:xfrm rot="0">
            <a:off x="6444390" y="3305470"/>
            <a:ext cx="5445834"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SYSTEM ARCHITECTURE</a:t>
            </a:r>
          </a:p>
        </p:txBody>
      </p:sp>
      <p:sp>
        <p:nvSpPr>
          <p:cNvPr name="TextBox 9" id="9"/>
          <p:cNvSpPr txBox="true"/>
          <p:nvPr/>
        </p:nvSpPr>
        <p:spPr>
          <a:xfrm rot="0">
            <a:off x="6444390" y="4408805"/>
            <a:ext cx="5445834"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SYSTEM REQUREMENTS</a:t>
            </a:r>
          </a:p>
        </p:txBody>
      </p:sp>
      <p:sp>
        <p:nvSpPr>
          <p:cNvPr name="TextBox 10" id="10"/>
          <p:cNvSpPr txBox="true"/>
          <p:nvPr/>
        </p:nvSpPr>
        <p:spPr>
          <a:xfrm rot="0">
            <a:off x="6444390" y="5512140"/>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MODULES</a:t>
            </a:r>
          </a:p>
        </p:txBody>
      </p:sp>
      <p:sp>
        <p:nvSpPr>
          <p:cNvPr name="TextBox 11" id="11"/>
          <p:cNvSpPr txBox="true"/>
          <p:nvPr/>
        </p:nvSpPr>
        <p:spPr>
          <a:xfrm rot="0">
            <a:off x="6444390" y="6615475"/>
            <a:ext cx="5445834"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DATA FLOW DIAGRAM</a:t>
            </a:r>
          </a:p>
        </p:txBody>
      </p:sp>
      <p:sp>
        <p:nvSpPr>
          <p:cNvPr name="TextBox 12" id="12"/>
          <p:cNvSpPr txBox="true"/>
          <p:nvPr/>
        </p:nvSpPr>
        <p:spPr>
          <a:xfrm rot="0">
            <a:off x="11890224" y="3305470"/>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UML DIAGRAMS</a:t>
            </a:r>
          </a:p>
        </p:txBody>
      </p:sp>
      <p:sp>
        <p:nvSpPr>
          <p:cNvPr name="TextBox 13" id="13"/>
          <p:cNvSpPr txBox="true"/>
          <p:nvPr/>
        </p:nvSpPr>
        <p:spPr>
          <a:xfrm rot="0">
            <a:off x="11890224" y="4408805"/>
            <a:ext cx="7478947"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Sample output screenshot</a:t>
            </a:r>
          </a:p>
        </p:txBody>
      </p:sp>
      <p:sp>
        <p:nvSpPr>
          <p:cNvPr name="TextBox 14" id="14"/>
          <p:cNvSpPr txBox="true"/>
          <p:nvPr/>
        </p:nvSpPr>
        <p:spPr>
          <a:xfrm rot="0">
            <a:off x="11890224" y="5512140"/>
            <a:ext cx="5369076"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CONCLUSION</a:t>
            </a:r>
          </a:p>
        </p:txBody>
      </p:sp>
      <p:sp>
        <p:nvSpPr>
          <p:cNvPr name="TextBox 15" id="15"/>
          <p:cNvSpPr txBox="true"/>
          <p:nvPr/>
        </p:nvSpPr>
        <p:spPr>
          <a:xfrm rot="0">
            <a:off x="11890224" y="6618310"/>
            <a:ext cx="4480960" cy="62992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ea typeface="Alatsi"/>
                <a:cs typeface="Alatsi"/>
                <a:sym typeface="Alatsi"/>
              </a:rPr>
              <a:t>Thank You</a:t>
            </a:r>
          </a:p>
        </p:txBody>
      </p:sp>
      <p:sp>
        <p:nvSpPr>
          <p:cNvPr name="AutoShape 16" id="16"/>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17" id="17"/>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18" id="18"/>
          <p:cNvGrpSpPr/>
          <p:nvPr/>
        </p:nvGrpSpPr>
        <p:grpSpPr>
          <a:xfrm rot="0">
            <a:off x="15859155" y="0"/>
            <a:ext cx="1562612" cy="1673225"/>
            <a:chOff x="0" y="0"/>
            <a:chExt cx="2083482" cy="2230967"/>
          </a:xfrm>
        </p:grpSpPr>
        <p:grpSp>
          <p:nvGrpSpPr>
            <p:cNvPr name="Group 19" id="19"/>
            <p:cNvGrpSpPr/>
            <p:nvPr/>
          </p:nvGrpSpPr>
          <p:grpSpPr>
            <a:xfrm rot="0">
              <a:off x="75599" y="0"/>
              <a:ext cx="1932284" cy="2230967"/>
              <a:chOff x="0" y="0"/>
              <a:chExt cx="703982" cy="812800"/>
            </a:xfrm>
          </p:grpSpPr>
          <p:sp>
            <p:nvSpPr>
              <p:cNvPr name="Freeform 20" id="2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1" id="2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a:t>
              </a:r>
            </a:p>
          </p:txBody>
        </p:sp>
      </p:grpSp>
      <p:sp>
        <p:nvSpPr>
          <p:cNvPr name="Freeform 23" id="23"/>
          <p:cNvSpPr/>
          <p:nvPr/>
        </p:nvSpPr>
        <p:spPr>
          <a:xfrm flipH="false" flipV="false" rot="0">
            <a:off x="-2845001" y="43433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3601700" y="614206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7259300" y="0"/>
            <a:ext cx="859967" cy="920841"/>
            <a:chOff x="0" y="0"/>
            <a:chExt cx="1146622" cy="1227789"/>
          </a:xfrm>
        </p:grpSpPr>
        <p:grpSp>
          <p:nvGrpSpPr>
            <p:cNvPr name="Group 3" id="3"/>
            <p:cNvGrpSpPr/>
            <p:nvPr/>
          </p:nvGrpSpPr>
          <p:grpSpPr>
            <a:xfrm rot="0">
              <a:off x="41605" y="0"/>
              <a:ext cx="1063411" cy="1227789"/>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246572"/>
              <a:ext cx="1146622" cy="677495"/>
            </a:xfrm>
            <a:prstGeom prst="rect">
              <a:avLst/>
            </a:prstGeom>
          </p:spPr>
          <p:txBody>
            <a:bodyPr anchor="t" rtlCol="false" tIns="0" lIns="0" bIns="0" rIns="0">
              <a:spAutoFit/>
            </a:bodyPr>
            <a:lstStyle/>
            <a:p>
              <a:pPr algn="ctr">
                <a:lnSpc>
                  <a:spcPts val="4295"/>
                </a:lnSpc>
              </a:pPr>
              <a:r>
                <a:rPr lang="en-US" sz="3068" b="true">
                  <a:solidFill>
                    <a:srgbClr val="000000"/>
                  </a:solidFill>
                  <a:latin typeface="Open Sans Bold"/>
                  <a:ea typeface="Open Sans Bold"/>
                  <a:cs typeface="Open Sans Bold"/>
                  <a:sym typeface="Open Sans Bold"/>
                </a:rPr>
                <a:t>29</a:t>
              </a:r>
            </a:p>
          </p:txBody>
        </p:sp>
      </p:grpSp>
      <p:sp>
        <p:nvSpPr>
          <p:cNvPr name="Freeform 7" id="7"/>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72122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26883" y="920841"/>
            <a:ext cx="17162400" cy="8410116"/>
          </a:xfrm>
          <a:custGeom>
            <a:avLst/>
            <a:gdLst/>
            <a:ahLst/>
            <a:cxnLst/>
            <a:rect r="r" b="b" t="t" l="l"/>
            <a:pathLst>
              <a:path h="8410116" w="17162400">
                <a:moveTo>
                  <a:pt x="0" y="0"/>
                </a:moveTo>
                <a:lnTo>
                  <a:pt x="17162400" y="0"/>
                </a:lnTo>
                <a:lnTo>
                  <a:pt x="17162400" y="8410117"/>
                </a:lnTo>
                <a:lnTo>
                  <a:pt x="0" y="8410117"/>
                </a:lnTo>
                <a:lnTo>
                  <a:pt x="0" y="0"/>
                </a:lnTo>
                <a:close/>
              </a:path>
            </a:pathLst>
          </a:custGeom>
          <a:blipFill>
            <a:blip r:embed="rId4"/>
            <a:stretch>
              <a:fillRect l="-3475" t="0" r="-3475" b="0"/>
            </a:stretch>
          </a:blipFill>
        </p:spPr>
      </p:sp>
      <p:sp>
        <p:nvSpPr>
          <p:cNvPr name="TextBox 10" id="10"/>
          <p:cNvSpPr txBox="true"/>
          <p:nvPr/>
        </p:nvSpPr>
        <p:spPr>
          <a:xfrm rot="0">
            <a:off x="6096242" y="9473149"/>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FIGURE 1.5 USER PAGE</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7259300" y="0"/>
            <a:ext cx="859967" cy="920841"/>
            <a:chOff x="0" y="0"/>
            <a:chExt cx="1146622" cy="1227789"/>
          </a:xfrm>
        </p:grpSpPr>
        <p:grpSp>
          <p:nvGrpSpPr>
            <p:cNvPr name="Group 3" id="3"/>
            <p:cNvGrpSpPr/>
            <p:nvPr/>
          </p:nvGrpSpPr>
          <p:grpSpPr>
            <a:xfrm rot="0">
              <a:off x="41605" y="0"/>
              <a:ext cx="1063411" cy="1227789"/>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246572"/>
              <a:ext cx="1146622" cy="677495"/>
            </a:xfrm>
            <a:prstGeom prst="rect">
              <a:avLst/>
            </a:prstGeom>
          </p:spPr>
          <p:txBody>
            <a:bodyPr anchor="t" rtlCol="false" tIns="0" lIns="0" bIns="0" rIns="0">
              <a:spAutoFit/>
            </a:bodyPr>
            <a:lstStyle/>
            <a:p>
              <a:pPr algn="ctr">
                <a:lnSpc>
                  <a:spcPts val="4295"/>
                </a:lnSpc>
              </a:pPr>
              <a:r>
                <a:rPr lang="en-US" sz="3068" b="true">
                  <a:solidFill>
                    <a:srgbClr val="000000"/>
                  </a:solidFill>
                  <a:latin typeface="Open Sans Bold"/>
                  <a:ea typeface="Open Sans Bold"/>
                  <a:cs typeface="Open Sans Bold"/>
                  <a:sym typeface="Open Sans Bold"/>
                </a:rPr>
                <a:t>30</a:t>
              </a:r>
            </a:p>
          </p:txBody>
        </p:sp>
      </p:grpSp>
      <p:sp>
        <p:nvSpPr>
          <p:cNvPr name="Freeform 7" id="7"/>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72122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26883" y="920841"/>
            <a:ext cx="17162400" cy="8410116"/>
          </a:xfrm>
          <a:custGeom>
            <a:avLst/>
            <a:gdLst/>
            <a:ahLst/>
            <a:cxnLst/>
            <a:rect r="r" b="b" t="t" l="l"/>
            <a:pathLst>
              <a:path h="8410116" w="17162400">
                <a:moveTo>
                  <a:pt x="0" y="0"/>
                </a:moveTo>
                <a:lnTo>
                  <a:pt x="17162400" y="0"/>
                </a:lnTo>
                <a:lnTo>
                  <a:pt x="17162400" y="8410117"/>
                </a:lnTo>
                <a:lnTo>
                  <a:pt x="0" y="8410117"/>
                </a:lnTo>
                <a:lnTo>
                  <a:pt x="0" y="0"/>
                </a:lnTo>
                <a:close/>
              </a:path>
            </a:pathLst>
          </a:custGeom>
          <a:blipFill>
            <a:blip r:embed="rId4"/>
            <a:stretch>
              <a:fillRect l="-7589" t="0" r="-7589" b="0"/>
            </a:stretch>
          </a:blipFill>
        </p:spPr>
      </p:sp>
      <p:sp>
        <p:nvSpPr>
          <p:cNvPr name="TextBox 10" id="10"/>
          <p:cNvSpPr txBox="true"/>
          <p:nvPr/>
        </p:nvSpPr>
        <p:spPr>
          <a:xfrm rot="0">
            <a:off x="6096242" y="9473149"/>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FIGURE 1.5 USER  PAGE</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GROUP 11 , VITS</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4556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012909" y="2797221"/>
            <a:ext cx="5246391" cy="5246370"/>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0" t="0" r="0" b="0"/>
              </a:stretch>
            </a:blipFill>
          </p:spPr>
        </p:sp>
      </p:gr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31</a:t>
              </a:r>
            </a:p>
          </p:txBody>
        </p:sp>
      </p:grpSp>
      <p:sp>
        <p:nvSpPr>
          <p:cNvPr name="TextBox 13" id="13"/>
          <p:cNvSpPr txBox="true"/>
          <p:nvPr/>
        </p:nvSpPr>
        <p:spPr>
          <a:xfrm rot="0">
            <a:off x="3679044" y="866775"/>
            <a:ext cx="10929913"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CONCLUSION</a:t>
            </a:r>
          </a:p>
        </p:txBody>
      </p:sp>
      <p:sp>
        <p:nvSpPr>
          <p:cNvPr name="TextBox 14" id="14"/>
          <p:cNvSpPr txBox="true"/>
          <p:nvPr/>
        </p:nvSpPr>
        <p:spPr>
          <a:xfrm rot="0">
            <a:off x="1209670" y="2654346"/>
            <a:ext cx="10803239" cy="5441944"/>
          </a:xfrm>
          <a:prstGeom prst="rect">
            <a:avLst/>
          </a:prstGeom>
        </p:spPr>
        <p:txBody>
          <a:bodyPr anchor="t" rtlCol="false" tIns="0" lIns="0" bIns="0" rIns="0">
            <a:spAutoFit/>
          </a:bodyPr>
          <a:lstStyle/>
          <a:p>
            <a:pPr algn="l">
              <a:lnSpc>
                <a:spcPts val="5408"/>
              </a:lnSpc>
            </a:pPr>
            <a:r>
              <a:rPr lang="en-US" sz="3277">
                <a:solidFill>
                  <a:srgbClr val="000000"/>
                </a:solidFill>
                <a:latin typeface="Alatsi"/>
                <a:ea typeface="Alatsi"/>
                <a:cs typeface="Alatsi"/>
                <a:sym typeface="Alatsi"/>
              </a:rPr>
              <a:t>1. AI security systems face challenges with fairness, privacy, and legal compliance due to biases in design and data.  </a:t>
            </a:r>
          </a:p>
          <a:p>
            <a:pPr algn="l">
              <a:lnSpc>
                <a:spcPts val="5408"/>
              </a:lnSpc>
            </a:pPr>
            <a:r>
              <a:rPr lang="en-US" sz="3277">
                <a:solidFill>
                  <a:srgbClr val="000000"/>
                </a:solidFill>
                <a:latin typeface="Alatsi"/>
                <a:ea typeface="Alatsi"/>
                <a:cs typeface="Alatsi"/>
                <a:sym typeface="Alatsi"/>
              </a:rPr>
              <a:t>2. Our solution integrates legal regulations into bias detection to ensure compliance and fairness.  </a:t>
            </a:r>
          </a:p>
          <a:p>
            <a:pPr algn="l">
              <a:lnSpc>
                <a:spcPts val="5408"/>
              </a:lnSpc>
            </a:pPr>
            <a:r>
              <a:rPr lang="en-US" sz="3277">
                <a:solidFill>
                  <a:srgbClr val="000000"/>
                </a:solidFill>
                <a:latin typeface="Alatsi"/>
                <a:ea typeface="Alatsi"/>
                <a:cs typeface="Alatsi"/>
                <a:sym typeface="Alatsi"/>
              </a:rPr>
              <a:t>3. We refine input data to align with legal standards while maintaining accuracy.  </a:t>
            </a:r>
          </a:p>
          <a:p>
            <a:pPr algn="l">
              <a:lnSpc>
                <a:spcPts val="5408"/>
              </a:lnSpc>
            </a:pPr>
            <a:r>
              <a:rPr lang="en-US" sz="3277">
                <a:solidFill>
                  <a:srgbClr val="000000"/>
                </a:solidFill>
                <a:latin typeface="Alatsi"/>
                <a:ea typeface="Alatsi"/>
                <a:cs typeface="Alatsi"/>
                <a:sym typeface="Alatsi"/>
              </a:rPr>
              <a:t>4. Simulation models enrich training data with realistic behavior to ensure unbiased threat detection.</a:t>
            </a:r>
          </a:p>
        </p:txBody>
      </p:sp>
      <p:sp>
        <p:nvSpPr>
          <p:cNvPr name="Freeform 15" id="15"/>
          <p:cNvSpPr/>
          <p:nvPr/>
        </p:nvSpPr>
        <p:spPr>
          <a:xfrm flipH="false" flipV="false" rot="0">
            <a:off x="-3009325"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4554977" y="3748035"/>
            <a:ext cx="11627497" cy="2514704"/>
          </a:xfrm>
          <a:prstGeom prst="rect">
            <a:avLst/>
          </a:prstGeom>
        </p:spPr>
        <p:txBody>
          <a:bodyPr anchor="t" rtlCol="false" tIns="0" lIns="0" bIns="0" rIns="0">
            <a:spAutoFit/>
          </a:bodyPr>
          <a:lstStyle/>
          <a:p>
            <a:pPr algn="ctr">
              <a:lnSpc>
                <a:spcPts val="20573"/>
              </a:lnSpc>
            </a:pPr>
            <a:r>
              <a:rPr lang="en-US" sz="14695">
                <a:solidFill>
                  <a:srgbClr val="000000"/>
                </a:solidFill>
                <a:latin typeface="Alatsi"/>
                <a:ea typeface="Alatsi"/>
                <a:cs typeface="Alatsi"/>
                <a:sym typeface="Alatsi"/>
              </a:rPr>
              <a:t>THANK YOU</a:t>
            </a:r>
          </a:p>
        </p:txBody>
      </p:sp>
      <p:grpSp>
        <p:nvGrpSpPr>
          <p:cNvPr name="Group 3" id="3"/>
          <p:cNvGrpSpPr/>
          <p:nvPr/>
        </p:nvGrpSpPr>
        <p:grpSpPr>
          <a:xfrm rot="0">
            <a:off x="-31071" y="0"/>
            <a:ext cx="4239083" cy="10287000"/>
            <a:chOff x="0" y="0"/>
            <a:chExt cx="5652111" cy="13716000"/>
          </a:xfrm>
        </p:grpSpPr>
        <p:grpSp>
          <p:nvGrpSpPr>
            <p:cNvPr name="Group 4" id="4"/>
            <p:cNvGrpSpPr/>
            <p:nvPr/>
          </p:nvGrpSpPr>
          <p:grpSpPr>
            <a:xfrm rot="0">
              <a:off x="2826056" y="0"/>
              <a:ext cx="2826056" cy="13716000"/>
              <a:chOff x="0" y="0"/>
              <a:chExt cx="558233" cy="2709333"/>
            </a:xfrm>
          </p:grpSpPr>
          <p:sp>
            <p:nvSpPr>
              <p:cNvPr name="Freeform 5" id="5"/>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6" id="6"/>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413028" y="0"/>
              <a:ext cx="2826056" cy="13716000"/>
              <a:chOff x="0" y="0"/>
              <a:chExt cx="558233" cy="2709333"/>
            </a:xfrm>
          </p:grpSpPr>
          <p:sp>
            <p:nvSpPr>
              <p:cNvPr name="Freeform 8" id="8"/>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9" id="9"/>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0"/>
              <a:ext cx="2826056" cy="13716000"/>
              <a:chOff x="0" y="0"/>
              <a:chExt cx="558233" cy="2709333"/>
            </a:xfrm>
          </p:grpSpPr>
          <p:sp>
            <p:nvSpPr>
              <p:cNvPr name="Freeform 11" id="11"/>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2" id="12"/>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3" id="13"/>
          <p:cNvSpPr/>
          <p:nvPr/>
        </p:nvSpPr>
        <p:spPr>
          <a:xfrm flipH="false" flipV="false" rot="0">
            <a:off x="12412831" y="80262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1413653" y="-57369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33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GROUP 11, VITS</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012909" y="2797221"/>
            <a:ext cx="5246391" cy="5246370"/>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0" t="0" r="0" b="0"/>
              </a:stretch>
            </a:blipFill>
          </p:spPr>
        </p:sp>
      </p:grpSp>
      <p:sp>
        <p:nvSpPr>
          <p:cNvPr name="TextBox 8" id="8"/>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EXISTING SYSTEM</a:t>
            </a:r>
          </a:p>
        </p:txBody>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3</a:t>
              </a:r>
            </a:p>
          </p:txBody>
        </p:sp>
      </p:grpSp>
      <p:sp>
        <p:nvSpPr>
          <p:cNvPr name="Freeform 14" id="14"/>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635267" y="2734880"/>
            <a:ext cx="11151362" cy="5180193"/>
          </a:xfrm>
          <a:prstGeom prst="rect">
            <a:avLst/>
          </a:prstGeom>
        </p:spPr>
        <p:txBody>
          <a:bodyPr anchor="t" rtlCol="false" tIns="0" lIns="0" bIns="0" rIns="0">
            <a:spAutoFit/>
          </a:bodyPr>
          <a:lstStyle/>
          <a:p>
            <a:pPr algn="just">
              <a:lnSpc>
                <a:spcPts val="5852"/>
              </a:lnSpc>
            </a:pPr>
            <a:r>
              <a:rPr lang="en-US" sz="4180">
                <a:solidFill>
                  <a:srgbClr val="000000"/>
                </a:solidFill>
                <a:latin typeface="Alatsi"/>
                <a:ea typeface="Alatsi"/>
                <a:cs typeface="Alatsi"/>
                <a:sym typeface="Alatsi"/>
              </a:rPr>
              <a:t>The current system uses advanced technologies like profiling and automated processing to make airport security smarter and more efficient.</a:t>
            </a:r>
          </a:p>
          <a:p>
            <a:pPr algn="just">
              <a:lnSpc>
                <a:spcPts val="5852"/>
              </a:lnSpc>
            </a:pPr>
          </a:p>
          <a:p>
            <a:pPr algn="just">
              <a:lnSpc>
                <a:spcPts val="5852"/>
              </a:lnSpc>
            </a:pPr>
            <a:r>
              <a:rPr lang="en-US" sz="4180">
                <a:solidFill>
                  <a:srgbClr val="000000"/>
                </a:solidFill>
                <a:latin typeface="Alatsi"/>
                <a:ea typeface="Alatsi"/>
                <a:cs typeface="Alatsi"/>
                <a:sym typeface="Alatsi"/>
              </a:rPr>
              <a:t>This means it collects and analyzes information from various sources to identify risks and ensure safety.  </a:t>
            </a:r>
          </a:p>
        </p:txBody>
      </p:sp>
      <p:sp>
        <p:nvSpPr>
          <p:cNvPr name="TextBox 16" id="16"/>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3918390" y="866775"/>
            <a:ext cx="1045121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HOW IT WORKS</a:t>
            </a:r>
          </a:p>
        </p:txBody>
      </p:sp>
      <p:grpSp>
        <p:nvGrpSpPr>
          <p:cNvPr name="Group 3" id="3"/>
          <p:cNvGrpSpPr/>
          <p:nvPr/>
        </p:nvGrpSpPr>
        <p:grpSpPr>
          <a:xfrm rot="0">
            <a:off x="2492465" y="3286078"/>
            <a:ext cx="6651535" cy="2465844"/>
            <a:chOff x="0" y="0"/>
            <a:chExt cx="8868713" cy="3287792"/>
          </a:xfrm>
        </p:grpSpPr>
        <p:grpSp>
          <p:nvGrpSpPr>
            <p:cNvPr name="Group 4" id="4"/>
            <p:cNvGrpSpPr/>
            <p:nvPr/>
          </p:nvGrpSpPr>
          <p:grpSpPr>
            <a:xfrm rot="0">
              <a:off x="0" y="0"/>
              <a:ext cx="8868713" cy="3287792"/>
              <a:chOff x="0" y="0"/>
              <a:chExt cx="1751844" cy="649440"/>
            </a:xfrm>
          </p:grpSpPr>
          <p:sp>
            <p:nvSpPr>
              <p:cNvPr name="Freeform 5" id="5"/>
              <p:cNvSpPr/>
              <p:nvPr/>
            </p:nvSpPr>
            <p:spPr>
              <a:xfrm flipH="false" flipV="false" rot="0">
                <a:off x="0" y="0"/>
                <a:ext cx="1751844" cy="649440"/>
              </a:xfrm>
              <a:custGeom>
                <a:avLst/>
                <a:gdLst/>
                <a:ahLst/>
                <a:cxnLst/>
                <a:rect r="r" b="b" t="t" l="l"/>
                <a:pathLst>
                  <a:path h="649440" w="1751844">
                    <a:moveTo>
                      <a:pt x="59360" y="0"/>
                    </a:moveTo>
                    <a:lnTo>
                      <a:pt x="1692484" y="0"/>
                    </a:lnTo>
                    <a:cubicBezTo>
                      <a:pt x="1725268" y="0"/>
                      <a:pt x="1751844" y="26577"/>
                      <a:pt x="1751844" y="59360"/>
                    </a:cubicBezTo>
                    <a:lnTo>
                      <a:pt x="1751844" y="590080"/>
                    </a:lnTo>
                    <a:cubicBezTo>
                      <a:pt x="1751844" y="622864"/>
                      <a:pt x="1725268" y="649440"/>
                      <a:pt x="1692484" y="649440"/>
                    </a:cubicBezTo>
                    <a:lnTo>
                      <a:pt x="59360" y="649440"/>
                    </a:lnTo>
                    <a:cubicBezTo>
                      <a:pt x="26577" y="649440"/>
                      <a:pt x="0" y="622864"/>
                      <a:pt x="0" y="590080"/>
                    </a:cubicBezTo>
                    <a:lnTo>
                      <a:pt x="0" y="59360"/>
                    </a:lnTo>
                    <a:cubicBezTo>
                      <a:pt x="0" y="26577"/>
                      <a:pt x="26577" y="0"/>
                      <a:pt x="59360" y="0"/>
                    </a:cubicBezTo>
                    <a:close/>
                  </a:path>
                </a:pathLst>
              </a:custGeom>
              <a:solidFill>
                <a:srgbClr val="E9C7C6"/>
              </a:solidFill>
            </p:spPr>
          </p:sp>
          <p:sp>
            <p:nvSpPr>
              <p:cNvPr name="TextBox 6" id="6"/>
              <p:cNvSpPr txBox="true"/>
              <p:nvPr/>
            </p:nvSpPr>
            <p:spPr>
              <a:xfrm>
                <a:off x="0" y="-38100"/>
                <a:ext cx="1751844" cy="68754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695604" y="133350"/>
              <a:ext cx="7735510" cy="2781465"/>
            </a:xfrm>
            <a:prstGeom prst="rect">
              <a:avLst/>
            </a:prstGeom>
          </p:spPr>
          <p:txBody>
            <a:bodyPr anchor="t" rtlCol="false" tIns="0" lIns="0" bIns="0" rIns="0">
              <a:spAutoFit/>
            </a:bodyPr>
            <a:lstStyle/>
            <a:p>
              <a:pPr algn="l">
                <a:lnSpc>
                  <a:spcPts val="4193"/>
                </a:lnSpc>
              </a:pPr>
              <a:r>
                <a:rPr lang="en-US" sz="2995">
                  <a:solidFill>
                    <a:srgbClr val="000000"/>
                  </a:solidFill>
                  <a:latin typeface="Alatsi"/>
                  <a:ea typeface="Alatsi"/>
                  <a:cs typeface="Alatsi"/>
                  <a:sym typeface="Alatsi"/>
                </a:rPr>
                <a:t>The system gathers data from distributed sensors and other inputs, such as cameras and visitor behavior.</a:t>
              </a:r>
            </a:p>
          </p:txBody>
        </p:sp>
      </p:grpSp>
      <p:sp>
        <p:nvSpPr>
          <p:cNvPr name="TextBox 8" id="8"/>
          <p:cNvSpPr txBox="true"/>
          <p:nvPr/>
        </p:nvSpPr>
        <p:spPr>
          <a:xfrm rot="0">
            <a:off x="2369908" y="2637744"/>
            <a:ext cx="4182217" cy="670833"/>
          </a:xfrm>
          <a:prstGeom prst="rect">
            <a:avLst/>
          </a:prstGeom>
        </p:spPr>
        <p:txBody>
          <a:bodyPr anchor="t" rtlCol="false" tIns="0" lIns="0" bIns="0" rIns="0">
            <a:spAutoFit/>
          </a:bodyPr>
          <a:lstStyle/>
          <a:p>
            <a:pPr algn="l">
              <a:lnSpc>
                <a:spcPts val="5487"/>
              </a:lnSpc>
            </a:pPr>
            <a:r>
              <a:rPr lang="en-US" sz="3919">
                <a:solidFill>
                  <a:srgbClr val="000000"/>
                </a:solidFill>
                <a:latin typeface="Alatsi"/>
                <a:ea typeface="Alatsi"/>
                <a:cs typeface="Alatsi"/>
                <a:sym typeface="Alatsi"/>
              </a:rPr>
              <a:t>1. Data Collection</a:t>
            </a:r>
          </a:p>
        </p:txBody>
      </p:sp>
      <p:grpSp>
        <p:nvGrpSpPr>
          <p:cNvPr name="Group 9" id="9"/>
          <p:cNvGrpSpPr/>
          <p:nvPr/>
        </p:nvGrpSpPr>
        <p:grpSpPr>
          <a:xfrm rot="0">
            <a:off x="10457182" y="4486647"/>
            <a:ext cx="6651535" cy="1936015"/>
            <a:chOff x="0" y="0"/>
            <a:chExt cx="8868713" cy="2581354"/>
          </a:xfrm>
        </p:grpSpPr>
        <p:grpSp>
          <p:nvGrpSpPr>
            <p:cNvPr name="Group 10" id="10"/>
            <p:cNvGrpSpPr/>
            <p:nvPr/>
          </p:nvGrpSpPr>
          <p:grpSpPr>
            <a:xfrm rot="0">
              <a:off x="0" y="0"/>
              <a:ext cx="8868713" cy="2581354"/>
              <a:chOff x="0" y="0"/>
              <a:chExt cx="1751844" cy="509897"/>
            </a:xfrm>
          </p:grpSpPr>
          <p:sp>
            <p:nvSpPr>
              <p:cNvPr name="Freeform 11" id="11"/>
              <p:cNvSpPr/>
              <p:nvPr/>
            </p:nvSpPr>
            <p:spPr>
              <a:xfrm flipH="false" flipV="false" rot="0">
                <a:off x="0" y="0"/>
                <a:ext cx="1751844" cy="509897"/>
              </a:xfrm>
              <a:custGeom>
                <a:avLst/>
                <a:gdLst/>
                <a:ahLst/>
                <a:cxnLst/>
                <a:rect r="r" b="b" t="t" l="l"/>
                <a:pathLst>
                  <a:path h="509897" w="1751844">
                    <a:moveTo>
                      <a:pt x="59360" y="0"/>
                    </a:moveTo>
                    <a:lnTo>
                      <a:pt x="1692484" y="0"/>
                    </a:lnTo>
                    <a:cubicBezTo>
                      <a:pt x="1725268" y="0"/>
                      <a:pt x="1751844" y="26577"/>
                      <a:pt x="1751844" y="59360"/>
                    </a:cubicBezTo>
                    <a:lnTo>
                      <a:pt x="1751844" y="450537"/>
                    </a:lnTo>
                    <a:cubicBezTo>
                      <a:pt x="1751844" y="466280"/>
                      <a:pt x="1745590" y="481379"/>
                      <a:pt x="1734458" y="492511"/>
                    </a:cubicBezTo>
                    <a:cubicBezTo>
                      <a:pt x="1723326" y="503643"/>
                      <a:pt x="1708227" y="509897"/>
                      <a:pt x="1692484" y="509897"/>
                    </a:cubicBezTo>
                    <a:lnTo>
                      <a:pt x="59360" y="509897"/>
                    </a:lnTo>
                    <a:cubicBezTo>
                      <a:pt x="26577" y="509897"/>
                      <a:pt x="0" y="483320"/>
                      <a:pt x="0" y="450537"/>
                    </a:cubicBezTo>
                    <a:lnTo>
                      <a:pt x="0" y="59360"/>
                    </a:lnTo>
                    <a:cubicBezTo>
                      <a:pt x="0" y="26577"/>
                      <a:pt x="26577" y="0"/>
                      <a:pt x="59360" y="0"/>
                    </a:cubicBezTo>
                    <a:close/>
                  </a:path>
                </a:pathLst>
              </a:custGeom>
              <a:solidFill>
                <a:srgbClr val="E9C7C6"/>
              </a:solidFill>
            </p:spPr>
          </p:sp>
          <p:sp>
            <p:nvSpPr>
              <p:cNvPr name="TextBox 12" id="12"/>
              <p:cNvSpPr txBox="true"/>
              <p:nvPr/>
            </p:nvSpPr>
            <p:spPr>
              <a:xfrm>
                <a:off x="0" y="-38100"/>
                <a:ext cx="1751844" cy="547997"/>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695604" y="133350"/>
              <a:ext cx="7735510" cy="2075027"/>
            </a:xfrm>
            <a:prstGeom prst="rect">
              <a:avLst/>
            </a:prstGeom>
          </p:spPr>
          <p:txBody>
            <a:bodyPr anchor="t" rtlCol="false" tIns="0" lIns="0" bIns="0" rIns="0">
              <a:spAutoFit/>
            </a:bodyPr>
            <a:lstStyle/>
            <a:p>
              <a:pPr algn="l">
                <a:lnSpc>
                  <a:spcPts val="4193"/>
                </a:lnSpc>
              </a:pPr>
              <a:r>
                <a:rPr lang="en-US" sz="2995">
                  <a:solidFill>
                    <a:srgbClr val="000000"/>
                  </a:solidFill>
                  <a:latin typeface="Alatsi"/>
                  <a:ea typeface="Alatsi"/>
                  <a:cs typeface="Alatsi"/>
                  <a:sym typeface="Alatsi"/>
                </a:rPr>
                <a:t>Algorithms process this data to detect suspicious activities or assess the trust level of visitors.</a:t>
              </a:r>
            </a:p>
          </p:txBody>
        </p:sp>
      </p:grpSp>
      <p:sp>
        <p:nvSpPr>
          <p:cNvPr name="TextBox 14" id="14"/>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GROUP 11,VITS</a:t>
            </a:r>
          </a:p>
        </p:txBody>
      </p:sp>
      <p:sp>
        <p:nvSpPr>
          <p:cNvPr name="TextBox 15" id="15"/>
          <p:cNvSpPr txBox="true"/>
          <p:nvPr/>
        </p:nvSpPr>
        <p:spPr>
          <a:xfrm rot="0">
            <a:off x="10334625" y="3788138"/>
            <a:ext cx="5276728" cy="670833"/>
          </a:xfrm>
          <a:prstGeom prst="rect">
            <a:avLst/>
          </a:prstGeom>
        </p:spPr>
        <p:txBody>
          <a:bodyPr anchor="t" rtlCol="false" tIns="0" lIns="0" bIns="0" rIns="0">
            <a:spAutoFit/>
          </a:bodyPr>
          <a:lstStyle/>
          <a:p>
            <a:pPr algn="l">
              <a:lnSpc>
                <a:spcPts val="5487"/>
              </a:lnSpc>
            </a:pPr>
            <a:r>
              <a:rPr lang="en-US" sz="3919">
                <a:solidFill>
                  <a:srgbClr val="000000"/>
                </a:solidFill>
                <a:latin typeface="Alatsi"/>
                <a:ea typeface="Alatsi"/>
                <a:cs typeface="Alatsi"/>
                <a:sym typeface="Alatsi"/>
              </a:rPr>
              <a:t>2. Decision-Making:</a:t>
            </a:r>
          </a:p>
        </p:txBody>
      </p:sp>
      <p:sp>
        <p:nvSpPr>
          <p:cNvPr name="AutoShape 16" id="16"/>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sp>
        <p:nvSpPr>
          <p:cNvPr name="AutoShape 17" id="1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grpSp>
        <p:nvGrpSpPr>
          <p:cNvPr name="Group 18" id="18"/>
          <p:cNvGrpSpPr/>
          <p:nvPr/>
        </p:nvGrpSpPr>
        <p:grpSpPr>
          <a:xfrm rot="0">
            <a:off x="15859155" y="0"/>
            <a:ext cx="1562612" cy="1673225"/>
            <a:chOff x="0" y="0"/>
            <a:chExt cx="2083482" cy="2230967"/>
          </a:xfrm>
        </p:grpSpPr>
        <p:grpSp>
          <p:nvGrpSpPr>
            <p:cNvPr name="Group 19" id="19"/>
            <p:cNvGrpSpPr/>
            <p:nvPr/>
          </p:nvGrpSpPr>
          <p:grpSpPr>
            <a:xfrm rot="0">
              <a:off x="75599" y="0"/>
              <a:ext cx="1932284" cy="2230967"/>
              <a:chOff x="0" y="0"/>
              <a:chExt cx="703982" cy="812800"/>
            </a:xfrm>
          </p:grpSpPr>
          <p:sp>
            <p:nvSpPr>
              <p:cNvPr name="Freeform 20" id="2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1" id="2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4</a:t>
              </a:r>
            </a:p>
          </p:txBody>
        </p:sp>
      </p:grpSp>
      <p:sp>
        <p:nvSpPr>
          <p:cNvPr name="Freeform 23" id="23"/>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741057"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5" id="25"/>
          <p:cNvGrpSpPr/>
          <p:nvPr/>
        </p:nvGrpSpPr>
        <p:grpSpPr>
          <a:xfrm rot="0">
            <a:off x="5251549" y="6926681"/>
            <a:ext cx="7504436" cy="2465844"/>
            <a:chOff x="0" y="0"/>
            <a:chExt cx="10005915" cy="3287792"/>
          </a:xfrm>
        </p:grpSpPr>
        <p:grpSp>
          <p:nvGrpSpPr>
            <p:cNvPr name="Group 26" id="26"/>
            <p:cNvGrpSpPr/>
            <p:nvPr/>
          </p:nvGrpSpPr>
          <p:grpSpPr>
            <a:xfrm rot="0">
              <a:off x="0" y="0"/>
              <a:ext cx="10005915" cy="3287792"/>
              <a:chOff x="0" y="0"/>
              <a:chExt cx="1976477" cy="649440"/>
            </a:xfrm>
          </p:grpSpPr>
          <p:sp>
            <p:nvSpPr>
              <p:cNvPr name="Freeform 27" id="27"/>
              <p:cNvSpPr/>
              <p:nvPr/>
            </p:nvSpPr>
            <p:spPr>
              <a:xfrm flipH="false" flipV="false" rot="0">
                <a:off x="0" y="0"/>
                <a:ext cx="1976477" cy="649440"/>
              </a:xfrm>
              <a:custGeom>
                <a:avLst/>
                <a:gdLst/>
                <a:ahLst/>
                <a:cxnLst/>
                <a:rect r="r" b="b" t="t" l="l"/>
                <a:pathLst>
                  <a:path h="649440" w="1976477">
                    <a:moveTo>
                      <a:pt x="52614" y="0"/>
                    </a:moveTo>
                    <a:lnTo>
                      <a:pt x="1923863" y="0"/>
                    </a:lnTo>
                    <a:cubicBezTo>
                      <a:pt x="1952921" y="0"/>
                      <a:pt x="1976477" y="23556"/>
                      <a:pt x="1976477" y="52614"/>
                    </a:cubicBezTo>
                    <a:lnTo>
                      <a:pt x="1976477" y="596826"/>
                    </a:lnTo>
                    <a:cubicBezTo>
                      <a:pt x="1976477" y="610781"/>
                      <a:pt x="1970934" y="624163"/>
                      <a:pt x="1961067" y="634030"/>
                    </a:cubicBezTo>
                    <a:cubicBezTo>
                      <a:pt x="1951200" y="643897"/>
                      <a:pt x="1937817" y="649440"/>
                      <a:pt x="1923863" y="649440"/>
                    </a:cubicBezTo>
                    <a:lnTo>
                      <a:pt x="52614" y="649440"/>
                    </a:lnTo>
                    <a:cubicBezTo>
                      <a:pt x="38660" y="649440"/>
                      <a:pt x="25277" y="643897"/>
                      <a:pt x="15410" y="634030"/>
                    </a:cubicBezTo>
                    <a:cubicBezTo>
                      <a:pt x="5543" y="624163"/>
                      <a:pt x="0" y="610781"/>
                      <a:pt x="0" y="596826"/>
                    </a:cubicBezTo>
                    <a:lnTo>
                      <a:pt x="0" y="52614"/>
                    </a:lnTo>
                    <a:cubicBezTo>
                      <a:pt x="0" y="38660"/>
                      <a:pt x="5543" y="25277"/>
                      <a:pt x="15410" y="15410"/>
                    </a:cubicBezTo>
                    <a:cubicBezTo>
                      <a:pt x="25277" y="5543"/>
                      <a:pt x="38660" y="0"/>
                      <a:pt x="52614" y="0"/>
                    </a:cubicBezTo>
                    <a:close/>
                  </a:path>
                </a:pathLst>
              </a:custGeom>
              <a:solidFill>
                <a:srgbClr val="E9C7C6"/>
              </a:solidFill>
            </p:spPr>
          </p:sp>
          <p:sp>
            <p:nvSpPr>
              <p:cNvPr name="TextBox 28" id="28"/>
              <p:cNvSpPr txBox="true"/>
              <p:nvPr/>
            </p:nvSpPr>
            <p:spPr>
              <a:xfrm>
                <a:off x="0" y="-38100"/>
                <a:ext cx="1976477" cy="68754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784798" y="133350"/>
              <a:ext cx="8727406" cy="2781465"/>
            </a:xfrm>
            <a:prstGeom prst="rect">
              <a:avLst/>
            </a:prstGeom>
          </p:spPr>
          <p:txBody>
            <a:bodyPr anchor="t" rtlCol="false" tIns="0" lIns="0" bIns="0" rIns="0">
              <a:spAutoFit/>
            </a:bodyPr>
            <a:lstStyle/>
            <a:p>
              <a:pPr algn="l">
                <a:lnSpc>
                  <a:spcPts val="4193"/>
                </a:lnSpc>
              </a:pPr>
              <a:r>
                <a:rPr lang="en-US" sz="2995">
                  <a:solidFill>
                    <a:srgbClr val="000000"/>
                  </a:solidFill>
                  <a:latin typeface="Alatsi"/>
                  <a:ea typeface="Alatsi"/>
                  <a:cs typeface="Alatsi"/>
                  <a:sym typeface="Alatsi"/>
                </a:rPr>
                <a:t>It keeps an eye on how manual surveillance systems at airports and critical infrastructures are performing, ensuring they are fair and efficient.</a:t>
              </a:r>
              <a:r>
                <a:rPr lang="en-US" sz="2995">
                  <a:solidFill>
                    <a:srgbClr val="000000"/>
                  </a:solidFill>
                  <a:latin typeface="Alatsi"/>
                  <a:ea typeface="Alatsi"/>
                  <a:cs typeface="Alatsi"/>
                  <a:sym typeface="Alatsi"/>
                </a:rPr>
                <a:t> </a:t>
              </a:r>
            </a:p>
          </p:txBody>
        </p:sp>
      </p:grpSp>
      <p:sp>
        <p:nvSpPr>
          <p:cNvPr name="TextBox 30" id="30"/>
          <p:cNvSpPr txBox="true"/>
          <p:nvPr/>
        </p:nvSpPr>
        <p:spPr>
          <a:xfrm rot="0">
            <a:off x="5128992" y="6228172"/>
            <a:ext cx="5276728" cy="670833"/>
          </a:xfrm>
          <a:prstGeom prst="rect">
            <a:avLst/>
          </a:prstGeom>
        </p:spPr>
        <p:txBody>
          <a:bodyPr anchor="t" rtlCol="false" tIns="0" lIns="0" bIns="0" rIns="0">
            <a:spAutoFit/>
          </a:bodyPr>
          <a:lstStyle/>
          <a:p>
            <a:pPr algn="l">
              <a:lnSpc>
                <a:spcPts val="5487"/>
              </a:lnSpc>
            </a:pPr>
            <a:r>
              <a:rPr lang="en-US" sz="3919">
                <a:solidFill>
                  <a:srgbClr val="000000"/>
                </a:solidFill>
                <a:latin typeface="Alatsi"/>
                <a:ea typeface="Alatsi"/>
                <a:cs typeface="Alatsi"/>
                <a:sym typeface="Alatsi"/>
              </a:rPr>
              <a:t>3. Fairness Monitoring</a:t>
            </a:r>
          </a:p>
        </p:txBody>
      </p:sp>
      <p:sp>
        <p:nvSpPr>
          <p:cNvPr name="TextBox 31" id="31"/>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3918390" y="866775"/>
            <a:ext cx="1045121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PROBLEM</a:t>
            </a:r>
          </a:p>
        </p:txBody>
      </p:sp>
      <p:grpSp>
        <p:nvGrpSpPr>
          <p:cNvPr name="Group 3" id="3"/>
          <p:cNvGrpSpPr/>
          <p:nvPr/>
        </p:nvGrpSpPr>
        <p:grpSpPr>
          <a:xfrm rot="0">
            <a:off x="2129033" y="3094252"/>
            <a:ext cx="7576486" cy="3201524"/>
            <a:chOff x="0" y="0"/>
            <a:chExt cx="10101981" cy="4268699"/>
          </a:xfrm>
        </p:grpSpPr>
        <p:grpSp>
          <p:nvGrpSpPr>
            <p:cNvPr name="Group 4" id="4"/>
            <p:cNvGrpSpPr/>
            <p:nvPr/>
          </p:nvGrpSpPr>
          <p:grpSpPr>
            <a:xfrm rot="0">
              <a:off x="0" y="0"/>
              <a:ext cx="10101981" cy="4268699"/>
              <a:chOff x="0" y="0"/>
              <a:chExt cx="2197382" cy="928527"/>
            </a:xfrm>
          </p:grpSpPr>
          <p:sp>
            <p:nvSpPr>
              <p:cNvPr name="Freeform 5" id="5"/>
              <p:cNvSpPr/>
              <p:nvPr/>
            </p:nvSpPr>
            <p:spPr>
              <a:xfrm flipH="false" flipV="false" rot="0">
                <a:off x="0" y="0"/>
                <a:ext cx="2197382" cy="928527"/>
              </a:xfrm>
              <a:custGeom>
                <a:avLst/>
                <a:gdLst/>
                <a:ahLst/>
                <a:cxnLst/>
                <a:rect r="r" b="b" t="t" l="l"/>
                <a:pathLst>
                  <a:path h="928527" w="2197382">
                    <a:moveTo>
                      <a:pt x="47325" y="0"/>
                    </a:moveTo>
                    <a:lnTo>
                      <a:pt x="2150058" y="0"/>
                    </a:lnTo>
                    <a:cubicBezTo>
                      <a:pt x="2162609" y="0"/>
                      <a:pt x="2174646" y="4986"/>
                      <a:pt x="2183521" y="13861"/>
                    </a:cubicBezTo>
                    <a:cubicBezTo>
                      <a:pt x="2192396" y="22736"/>
                      <a:pt x="2197382" y="34773"/>
                      <a:pt x="2197382" y="47325"/>
                    </a:cubicBezTo>
                    <a:lnTo>
                      <a:pt x="2197382" y="881202"/>
                    </a:lnTo>
                    <a:cubicBezTo>
                      <a:pt x="2197382" y="907339"/>
                      <a:pt x="2176194" y="928527"/>
                      <a:pt x="2150058" y="928527"/>
                    </a:cubicBezTo>
                    <a:lnTo>
                      <a:pt x="47325" y="928527"/>
                    </a:lnTo>
                    <a:cubicBezTo>
                      <a:pt x="34773" y="928527"/>
                      <a:pt x="22736" y="923541"/>
                      <a:pt x="13861" y="914666"/>
                    </a:cubicBezTo>
                    <a:cubicBezTo>
                      <a:pt x="4986" y="905791"/>
                      <a:pt x="0" y="893754"/>
                      <a:pt x="0" y="881202"/>
                    </a:cubicBezTo>
                    <a:lnTo>
                      <a:pt x="0" y="47325"/>
                    </a:lnTo>
                    <a:cubicBezTo>
                      <a:pt x="0" y="34773"/>
                      <a:pt x="4986" y="22736"/>
                      <a:pt x="13861" y="13861"/>
                    </a:cubicBezTo>
                    <a:cubicBezTo>
                      <a:pt x="22736" y="4986"/>
                      <a:pt x="34773" y="0"/>
                      <a:pt x="47325" y="0"/>
                    </a:cubicBezTo>
                    <a:close/>
                  </a:path>
                </a:pathLst>
              </a:custGeom>
              <a:solidFill>
                <a:srgbClr val="E9C7C6"/>
              </a:solidFill>
            </p:spPr>
          </p:sp>
          <p:sp>
            <p:nvSpPr>
              <p:cNvPr name="TextBox 6" id="6"/>
              <p:cNvSpPr txBox="true"/>
              <p:nvPr/>
            </p:nvSpPr>
            <p:spPr>
              <a:xfrm>
                <a:off x="0" y="-38100"/>
                <a:ext cx="2197382" cy="966627"/>
              </a:xfrm>
              <a:prstGeom prst="rect">
                <a:avLst/>
              </a:prstGeom>
            </p:spPr>
            <p:txBody>
              <a:bodyPr anchor="ctr" rtlCol="false" tIns="50800" lIns="50800" bIns="50800" rIns="50800"/>
              <a:lstStyle/>
              <a:p>
                <a:pPr algn="ctr">
                  <a:lnSpc>
                    <a:spcPts val="2660"/>
                  </a:lnSpc>
                </a:pPr>
              </a:p>
            </p:txBody>
          </p:sp>
        </p:grpSp>
        <p:sp>
          <p:nvSpPr>
            <p:cNvPr name="TextBox 7" id="7"/>
            <p:cNvSpPr txBox="true"/>
            <p:nvPr/>
          </p:nvSpPr>
          <p:spPr>
            <a:xfrm rot="0">
              <a:off x="792333" y="115844"/>
              <a:ext cx="8811197" cy="3814153"/>
            </a:xfrm>
            <a:prstGeom prst="rect">
              <a:avLst/>
            </a:prstGeom>
          </p:spPr>
          <p:txBody>
            <a:bodyPr anchor="t" rtlCol="false" tIns="0" lIns="0" bIns="0" rIns="0">
              <a:spAutoFit/>
            </a:bodyPr>
            <a:lstStyle/>
            <a:p>
              <a:pPr algn="l">
                <a:lnSpc>
                  <a:spcPts val="3807"/>
                </a:lnSpc>
              </a:pPr>
              <a:r>
                <a:rPr lang="en-US" sz="2719">
                  <a:solidFill>
                    <a:srgbClr val="000000"/>
                  </a:solidFill>
                  <a:latin typeface="Alatsi"/>
                  <a:ea typeface="Alatsi"/>
                  <a:cs typeface="Alatsi"/>
                  <a:sym typeface="Alatsi"/>
                </a:rPr>
                <a:t>Bias in Results: Sometimes, the system may give unfair results because of:  </a:t>
              </a:r>
            </a:p>
            <a:p>
              <a:pPr algn="l">
                <a:lnSpc>
                  <a:spcPts val="3807"/>
                </a:lnSpc>
              </a:pPr>
              <a:r>
                <a:rPr lang="en-US" sz="2719">
                  <a:solidFill>
                    <a:srgbClr val="000000"/>
                  </a:solidFill>
                  <a:latin typeface="Alatsi"/>
                  <a:ea typeface="Alatsi"/>
                  <a:cs typeface="Alatsi"/>
                  <a:sym typeface="Alatsi"/>
                </a:rPr>
                <a:t>  - Biased input data (e.g., faulty sensors or incomplete information).  </a:t>
              </a:r>
            </a:p>
            <a:p>
              <a:pPr algn="l">
                <a:lnSpc>
                  <a:spcPts val="3807"/>
                </a:lnSpc>
              </a:pPr>
              <a:r>
                <a:rPr lang="en-US" sz="2719">
                  <a:solidFill>
                    <a:srgbClr val="000000"/>
                  </a:solidFill>
                  <a:latin typeface="Alatsi"/>
                  <a:ea typeface="Alatsi"/>
                  <a:cs typeface="Alatsi"/>
                  <a:sym typeface="Alatsi"/>
                </a:rPr>
                <a:t>  - Flawed algorithms (e.g., assumptions that unfairly target certain groups).  </a:t>
              </a:r>
            </a:p>
          </p:txBody>
        </p:sp>
      </p:grpSp>
      <p:sp>
        <p:nvSpPr>
          <p:cNvPr name="TextBox 8" id="8"/>
          <p:cNvSpPr txBox="true"/>
          <p:nvPr/>
        </p:nvSpPr>
        <p:spPr>
          <a:xfrm rot="0">
            <a:off x="2031175" y="2508020"/>
            <a:ext cx="3339381" cy="606664"/>
          </a:xfrm>
          <a:prstGeom prst="rect">
            <a:avLst/>
          </a:prstGeom>
        </p:spPr>
        <p:txBody>
          <a:bodyPr anchor="t" rtlCol="false" tIns="0" lIns="0" bIns="0" rIns="0">
            <a:spAutoFit/>
          </a:bodyPr>
          <a:lstStyle/>
          <a:p>
            <a:pPr algn="l">
              <a:lnSpc>
                <a:spcPts val="4983"/>
              </a:lnSpc>
            </a:pPr>
            <a:r>
              <a:rPr lang="en-US" sz="3559">
                <a:solidFill>
                  <a:srgbClr val="000000"/>
                </a:solidFill>
                <a:latin typeface="Alatsi"/>
                <a:ea typeface="Alatsi"/>
                <a:cs typeface="Alatsi"/>
                <a:sym typeface="Alatsi"/>
              </a:rPr>
              <a:t>First Problem</a:t>
            </a:r>
          </a:p>
        </p:txBody>
      </p:sp>
      <p:grpSp>
        <p:nvGrpSpPr>
          <p:cNvPr name="Group 9" id="9"/>
          <p:cNvGrpSpPr/>
          <p:nvPr/>
        </p:nvGrpSpPr>
        <p:grpSpPr>
          <a:xfrm rot="0">
            <a:off x="10269294" y="5765809"/>
            <a:ext cx="6651535" cy="2995673"/>
            <a:chOff x="0" y="0"/>
            <a:chExt cx="8868713" cy="3994230"/>
          </a:xfrm>
        </p:grpSpPr>
        <p:grpSp>
          <p:nvGrpSpPr>
            <p:cNvPr name="Group 10" id="10"/>
            <p:cNvGrpSpPr/>
            <p:nvPr/>
          </p:nvGrpSpPr>
          <p:grpSpPr>
            <a:xfrm rot="0">
              <a:off x="0" y="0"/>
              <a:ext cx="8868713" cy="3994230"/>
              <a:chOff x="0" y="0"/>
              <a:chExt cx="1751844" cy="788984"/>
            </a:xfrm>
          </p:grpSpPr>
          <p:sp>
            <p:nvSpPr>
              <p:cNvPr name="Freeform 11" id="11"/>
              <p:cNvSpPr/>
              <p:nvPr/>
            </p:nvSpPr>
            <p:spPr>
              <a:xfrm flipH="false" flipV="false" rot="0">
                <a:off x="0" y="0"/>
                <a:ext cx="1751844" cy="788984"/>
              </a:xfrm>
              <a:custGeom>
                <a:avLst/>
                <a:gdLst/>
                <a:ahLst/>
                <a:cxnLst/>
                <a:rect r="r" b="b" t="t" l="l"/>
                <a:pathLst>
                  <a:path h="788984" w="1751844">
                    <a:moveTo>
                      <a:pt x="59360" y="0"/>
                    </a:moveTo>
                    <a:lnTo>
                      <a:pt x="1692484" y="0"/>
                    </a:lnTo>
                    <a:cubicBezTo>
                      <a:pt x="1725268" y="0"/>
                      <a:pt x="1751844" y="26577"/>
                      <a:pt x="1751844" y="59360"/>
                    </a:cubicBezTo>
                    <a:lnTo>
                      <a:pt x="1751844" y="729623"/>
                    </a:lnTo>
                    <a:cubicBezTo>
                      <a:pt x="1751844" y="762407"/>
                      <a:pt x="1725268" y="788984"/>
                      <a:pt x="1692484" y="788984"/>
                    </a:cubicBezTo>
                    <a:lnTo>
                      <a:pt x="59360" y="788984"/>
                    </a:lnTo>
                    <a:cubicBezTo>
                      <a:pt x="26577" y="788984"/>
                      <a:pt x="0" y="762407"/>
                      <a:pt x="0" y="729623"/>
                    </a:cubicBezTo>
                    <a:lnTo>
                      <a:pt x="0" y="59360"/>
                    </a:lnTo>
                    <a:cubicBezTo>
                      <a:pt x="0" y="26577"/>
                      <a:pt x="26577" y="0"/>
                      <a:pt x="59360" y="0"/>
                    </a:cubicBezTo>
                    <a:close/>
                  </a:path>
                </a:pathLst>
              </a:custGeom>
              <a:solidFill>
                <a:srgbClr val="E9C7C6"/>
              </a:solidFill>
            </p:spPr>
          </p:sp>
          <p:sp>
            <p:nvSpPr>
              <p:cNvPr name="TextBox 12" id="12"/>
              <p:cNvSpPr txBox="true"/>
              <p:nvPr/>
            </p:nvSpPr>
            <p:spPr>
              <a:xfrm>
                <a:off x="0" y="-38100"/>
                <a:ext cx="1751844" cy="827084"/>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695604" y="133350"/>
              <a:ext cx="7735510" cy="3487903"/>
            </a:xfrm>
            <a:prstGeom prst="rect">
              <a:avLst/>
            </a:prstGeom>
          </p:spPr>
          <p:txBody>
            <a:bodyPr anchor="t" rtlCol="false" tIns="0" lIns="0" bIns="0" rIns="0">
              <a:spAutoFit/>
            </a:bodyPr>
            <a:lstStyle/>
            <a:p>
              <a:pPr algn="l">
                <a:lnSpc>
                  <a:spcPts val="4193"/>
                </a:lnSpc>
              </a:pPr>
              <a:r>
                <a:rPr lang="en-US" sz="2995">
                  <a:solidFill>
                    <a:srgbClr val="000000"/>
                  </a:solidFill>
                  <a:latin typeface="Alatsi"/>
                  <a:ea typeface="Alatsi"/>
                  <a:cs typeface="Alatsi"/>
                  <a:sym typeface="Alatsi"/>
                </a:rPr>
                <a:t>Ethics and Privacy: There are concerns about how personal data is handled and whether the system respects privacy and follows regulations</a:t>
              </a:r>
            </a:p>
          </p:txBody>
        </p:sp>
      </p:grpSp>
      <p:sp>
        <p:nvSpPr>
          <p:cNvPr name="TextBox 14" id="14"/>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GROUP 11 , VITS</a:t>
            </a:r>
          </a:p>
        </p:txBody>
      </p:sp>
      <p:sp>
        <p:nvSpPr>
          <p:cNvPr name="TextBox 15" id="15"/>
          <p:cNvSpPr txBox="true"/>
          <p:nvPr/>
        </p:nvSpPr>
        <p:spPr>
          <a:xfrm rot="0">
            <a:off x="10146737" y="5067300"/>
            <a:ext cx="5276728" cy="670833"/>
          </a:xfrm>
          <a:prstGeom prst="rect">
            <a:avLst/>
          </a:prstGeom>
        </p:spPr>
        <p:txBody>
          <a:bodyPr anchor="t" rtlCol="false" tIns="0" lIns="0" bIns="0" rIns="0">
            <a:spAutoFit/>
          </a:bodyPr>
          <a:lstStyle/>
          <a:p>
            <a:pPr algn="l">
              <a:lnSpc>
                <a:spcPts val="5487"/>
              </a:lnSpc>
            </a:pPr>
            <a:r>
              <a:rPr lang="en-US" sz="3919">
                <a:solidFill>
                  <a:srgbClr val="000000"/>
                </a:solidFill>
                <a:latin typeface="Alatsi"/>
                <a:ea typeface="Alatsi"/>
                <a:cs typeface="Alatsi"/>
                <a:sym typeface="Alatsi"/>
              </a:rPr>
              <a:t>Second Problem</a:t>
            </a:r>
          </a:p>
        </p:txBody>
      </p:sp>
      <p:sp>
        <p:nvSpPr>
          <p:cNvPr name="AutoShape 16" id="16"/>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sp>
        <p:nvSpPr>
          <p:cNvPr name="AutoShape 17" id="1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grpSp>
        <p:nvGrpSpPr>
          <p:cNvPr name="Group 18" id="18"/>
          <p:cNvGrpSpPr/>
          <p:nvPr/>
        </p:nvGrpSpPr>
        <p:grpSpPr>
          <a:xfrm rot="0">
            <a:off x="15859155" y="0"/>
            <a:ext cx="1562612" cy="1673225"/>
            <a:chOff x="0" y="0"/>
            <a:chExt cx="2083482" cy="2230967"/>
          </a:xfrm>
        </p:grpSpPr>
        <p:grpSp>
          <p:nvGrpSpPr>
            <p:cNvPr name="Group 19" id="19"/>
            <p:cNvGrpSpPr/>
            <p:nvPr/>
          </p:nvGrpSpPr>
          <p:grpSpPr>
            <a:xfrm rot="0">
              <a:off x="75599" y="0"/>
              <a:ext cx="1932284" cy="2230967"/>
              <a:chOff x="0" y="0"/>
              <a:chExt cx="703982" cy="812800"/>
            </a:xfrm>
          </p:grpSpPr>
          <p:sp>
            <p:nvSpPr>
              <p:cNvPr name="Freeform 20" id="2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1" id="2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5</a:t>
              </a:r>
            </a:p>
          </p:txBody>
        </p:sp>
      </p:grpSp>
      <p:sp>
        <p:nvSpPr>
          <p:cNvPr name="Freeform 23" id="23"/>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892058"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PROPOSED SYSTEM</a:t>
            </a:r>
          </a:p>
        </p:txBody>
      </p:sp>
      <p:grpSp>
        <p:nvGrpSpPr>
          <p:cNvPr name="Group 3" id="3"/>
          <p:cNvGrpSpPr/>
          <p:nvPr/>
        </p:nvGrpSpPr>
        <p:grpSpPr>
          <a:xfrm rot="0">
            <a:off x="2524141" y="3837026"/>
            <a:ext cx="9712561" cy="4747527"/>
            <a:chOff x="0" y="0"/>
            <a:chExt cx="12950082" cy="6330037"/>
          </a:xfrm>
        </p:grpSpPr>
        <p:grpSp>
          <p:nvGrpSpPr>
            <p:cNvPr name="Group 4" id="4"/>
            <p:cNvGrpSpPr/>
            <p:nvPr/>
          </p:nvGrpSpPr>
          <p:grpSpPr>
            <a:xfrm rot="0">
              <a:off x="0" y="0"/>
              <a:ext cx="922537" cy="1340823"/>
              <a:chOff x="0" y="0"/>
              <a:chExt cx="559237" cy="812800"/>
            </a:xfrm>
          </p:grpSpPr>
          <p:sp>
            <p:nvSpPr>
              <p:cNvPr name="Freeform 5" id="5"/>
              <p:cNvSpPr/>
              <p:nvPr/>
            </p:nvSpPr>
            <p:spPr>
              <a:xfrm flipH="false" flipV="false" rot="0">
                <a:off x="0" y="0"/>
                <a:ext cx="559237" cy="812800"/>
              </a:xfrm>
              <a:custGeom>
                <a:avLst/>
                <a:gdLst/>
                <a:ahLst/>
                <a:cxnLst/>
                <a:rect r="r" b="b" t="t" l="l"/>
                <a:pathLst>
                  <a:path h="812800" w="559237">
                    <a:moveTo>
                      <a:pt x="279619" y="0"/>
                    </a:moveTo>
                    <a:cubicBezTo>
                      <a:pt x="125189" y="0"/>
                      <a:pt x="0" y="181951"/>
                      <a:pt x="0" y="406400"/>
                    </a:cubicBezTo>
                    <a:cubicBezTo>
                      <a:pt x="0" y="630849"/>
                      <a:pt x="125189" y="812800"/>
                      <a:pt x="279619" y="812800"/>
                    </a:cubicBezTo>
                    <a:cubicBezTo>
                      <a:pt x="434048" y="812800"/>
                      <a:pt x="559237" y="630849"/>
                      <a:pt x="559237" y="406400"/>
                    </a:cubicBezTo>
                    <a:cubicBezTo>
                      <a:pt x="559237" y="181951"/>
                      <a:pt x="434048" y="0"/>
                      <a:pt x="279619" y="0"/>
                    </a:cubicBezTo>
                    <a:close/>
                  </a:path>
                </a:pathLst>
              </a:custGeom>
              <a:solidFill>
                <a:srgbClr val="E9C7C6"/>
              </a:solidFill>
            </p:spPr>
          </p:sp>
          <p:sp>
            <p:nvSpPr>
              <p:cNvPr name="TextBox 6" id="6"/>
              <p:cNvSpPr txBox="true"/>
              <p:nvPr/>
            </p:nvSpPr>
            <p:spPr>
              <a:xfrm>
                <a:off x="52428" y="38100"/>
                <a:ext cx="454380" cy="698500"/>
              </a:xfrm>
              <a:prstGeom prst="rect">
                <a:avLst/>
              </a:prstGeom>
            </p:spPr>
            <p:txBody>
              <a:bodyPr anchor="ctr" rtlCol="false" tIns="50800" lIns="50800" bIns="50800" rIns="50800"/>
              <a:lstStyle/>
              <a:p>
                <a:pPr algn="ctr">
                  <a:lnSpc>
                    <a:spcPts val="2660"/>
                  </a:lnSpc>
                </a:pPr>
              </a:p>
            </p:txBody>
          </p:sp>
        </p:grpSp>
        <p:sp>
          <p:nvSpPr>
            <p:cNvPr name="TextBox 7" id="7"/>
            <p:cNvSpPr txBox="true"/>
            <p:nvPr/>
          </p:nvSpPr>
          <p:spPr>
            <a:xfrm rot="0">
              <a:off x="0" y="110202"/>
              <a:ext cx="922537" cy="1025170"/>
            </a:xfrm>
            <a:prstGeom prst="rect">
              <a:avLst/>
            </a:prstGeom>
          </p:spPr>
          <p:txBody>
            <a:bodyPr anchor="t" rtlCol="false" tIns="0" lIns="0" bIns="0" rIns="0">
              <a:spAutoFit/>
            </a:bodyPr>
            <a:lstStyle/>
            <a:p>
              <a:pPr algn="ctr">
                <a:lnSpc>
                  <a:spcPts val="6412"/>
                </a:lnSpc>
              </a:pPr>
              <a:r>
                <a:rPr lang="en-US" sz="4580">
                  <a:solidFill>
                    <a:srgbClr val="000000"/>
                  </a:solidFill>
                  <a:latin typeface="Alatsi"/>
                  <a:ea typeface="Alatsi"/>
                  <a:cs typeface="Alatsi"/>
                  <a:sym typeface="Alatsi"/>
                </a:rPr>
                <a:t>1</a:t>
              </a:r>
            </a:p>
          </p:txBody>
        </p:sp>
        <p:grpSp>
          <p:nvGrpSpPr>
            <p:cNvPr name="Group 8" id="8"/>
            <p:cNvGrpSpPr/>
            <p:nvPr/>
          </p:nvGrpSpPr>
          <p:grpSpPr>
            <a:xfrm rot="0">
              <a:off x="0" y="2494607"/>
              <a:ext cx="922537" cy="1340823"/>
              <a:chOff x="0" y="0"/>
              <a:chExt cx="559237" cy="812800"/>
            </a:xfrm>
          </p:grpSpPr>
          <p:sp>
            <p:nvSpPr>
              <p:cNvPr name="Freeform 9" id="9"/>
              <p:cNvSpPr/>
              <p:nvPr/>
            </p:nvSpPr>
            <p:spPr>
              <a:xfrm flipH="false" flipV="false" rot="0">
                <a:off x="0" y="0"/>
                <a:ext cx="559237" cy="812800"/>
              </a:xfrm>
              <a:custGeom>
                <a:avLst/>
                <a:gdLst/>
                <a:ahLst/>
                <a:cxnLst/>
                <a:rect r="r" b="b" t="t" l="l"/>
                <a:pathLst>
                  <a:path h="812800" w="559237">
                    <a:moveTo>
                      <a:pt x="279619" y="0"/>
                    </a:moveTo>
                    <a:cubicBezTo>
                      <a:pt x="125189" y="0"/>
                      <a:pt x="0" y="181951"/>
                      <a:pt x="0" y="406400"/>
                    </a:cubicBezTo>
                    <a:cubicBezTo>
                      <a:pt x="0" y="630849"/>
                      <a:pt x="125189" y="812800"/>
                      <a:pt x="279619" y="812800"/>
                    </a:cubicBezTo>
                    <a:cubicBezTo>
                      <a:pt x="434048" y="812800"/>
                      <a:pt x="559237" y="630849"/>
                      <a:pt x="559237" y="406400"/>
                    </a:cubicBezTo>
                    <a:cubicBezTo>
                      <a:pt x="559237" y="181951"/>
                      <a:pt x="434048" y="0"/>
                      <a:pt x="279619" y="0"/>
                    </a:cubicBezTo>
                    <a:close/>
                  </a:path>
                </a:pathLst>
              </a:custGeom>
              <a:solidFill>
                <a:srgbClr val="E9C7C6"/>
              </a:solidFill>
            </p:spPr>
          </p:sp>
          <p:sp>
            <p:nvSpPr>
              <p:cNvPr name="TextBox 10" id="10"/>
              <p:cNvSpPr txBox="true"/>
              <p:nvPr/>
            </p:nvSpPr>
            <p:spPr>
              <a:xfrm>
                <a:off x="52428" y="38100"/>
                <a:ext cx="454380" cy="698500"/>
              </a:xfrm>
              <a:prstGeom prst="rect">
                <a:avLst/>
              </a:prstGeom>
            </p:spPr>
            <p:txBody>
              <a:bodyPr anchor="ctr" rtlCol="false" tIns="50800" lIns="50800" bIns="50800" rIns="50800"/>
              <a:lstStyle/>
              <a:p>
                <a:pPr algn="ctr">
                  <a:lnSpc>
                    <a:spcPts val="2660"/>
                  </a:lnSpc>
                </a:pPr>
              </a:p>
            </p:txBody>
          </p:sp>
        </p:grpSp>
        <p:sp>
          <p:nvSpPr>
            <p:cNvPr name="TextBox 11" id="11"/>
            <p:cNvSpPr txBox="true"/>
            <p:nvPr/>
          </p:nvSpPr>
          <p:spPr>
            <a:xfrm rot="0">
              <a:off x="0" y="2604808"/>
              <a:ext cx="922537" cy="1025170"/>
            </a:xfrm>
            <a:prstGeom prst="rect">
              <a:avLst/>
            </a:prstGeom>
          </p:spPr>
          <p:txBody>
            <a:bodyPr anchor="t" rtlCol="false" tIns="0" lIns="0" bIns="0" rIns="0">
              <a:spAutoFit/>
            </a:bodyPr>
            <a:lstStyle/>
            <a:p>
              <a:pPr algn="ctr">
                <a:lnSpc>
                  <a:spcPts val="6412"/>
                </a:lnSpc>
              </a:pPr>
              <a:r>
                <a:rPr lang="en-US" sz="4580">
                  <a:solidFill>
                    <a:srgbClr val="000000"/>
                  </a:solidFill>
                  <a:latin typeface="Alatsi"/>
                  <a:ea typeface="Alatsi"/>
                  <a:cs typeface="Alatsi"/>
                  <a:sym typeface="Alatsi"/>
                </a:rPr>
                <a:t>2</a:t>
              </a:r>
            </a:p>
          </p:txBody>
        </p:sp>
        <p:grpSp>
          <p:nvGrpSpPr>
            <p:cNvPr name="Group 12" id="12"/>
            <p:cNvGrpSpPr/>
            <p:nvPr/>
          </p:nvGrpSpPr>
          <p:grpSpPr>
            <a:xfrm rot="0">
              <a:off x="0" y="4989213"/>
              <a:ext cx="922537" cy="1340823"/>
              <a:chOff x="0" y="0"/>
              <a:chExt cx="559237" cy="812800"/>
            </a:xfrm>
          </p:grpSpPr>
          <p:sp>
            <p:nvSpPr>
              <p:cNvPr name="Freeform 13" id="13"/>
              <p:cNvSpPr/>
              <p:nvPr/>
            </p:nvSpPr>
            <p:spPr>
              <a:xfrm flipH="false" flipV="false" rot="0">
                <a:off x="0" y="0"/>
                <a:ext cx="559237" cy="812800"/>
              </a:xfrm>
              <a:custGeom>
                <a:avLst/>
                <a:gdLst/>
                <a:ahLst/>
                <a:cxnLst/>
                <a:rect r="r" b="b" t="t" l="l"/>
                <a:pathLst>
                  <a:path h="812800" w="559237">
                    <a:moveTo>
                      <a:pt x="279619" y="0"/>
                    </a:moveTo>
                    <a:cubicBezTo>
                      <a:pt x="125189" y="0"/>
                      <a:pt x="0" y="181951"/>
                      <a:pt x="0" y="406400"/>
                    </a:cubicBezTo>
                    <a:cubicBezTo>
                      <a:pt x="0" y="630849"/>
                      <a:pt x="125189" y="812800"/>
                      <a:pt x="279619" y="812800"/>
                    </a:cubicBezTo>
                    <a:cubicBezTo>
                      <a:pt x="434048" y="812800"/>
                      <a:pt x="559237" y="630849"/>
                      <a:pt x="559237" y="406400"/>
                    </a:cubicBezTo>
                    <a:cubicBezTo>
                      <a:pt x="559237" y="181951"/>
                      <a:pt x="434048" y="0"/>
                      <a:pt x="279619" y="0"/>
                    </a:cubicBezTo>
                    <a:close/>
                  </a:path>
                </a:pathLst>
              </a:custGeom>
              <a:solidFill>
                <a:srgbClr val="E9C7C6"/>
              </a:solidFill>
            </p:spPr>
          </p:sp>
          <p:sp>
            <p:nvSpPr>
              <p:cNvPr name="TextBox 14" id="14"/>
              <p:cNvSpPr txBox="true"/>
              <p:nvPr/>
            </p:nvSpPr>
            <p:spPr>
              <a:xfrm>
                <a:off x="52428" y="38100"/>
                <a:ext cx="454380" cy="698500"/>
              </a:xfrm>
              <a:prstGeom prst="rect">
                <a:avLst/>
              </a:prstGeom>
            </p:spPr>
            <p:txBody>
              <a:bodyPr anchor="ctr" rtlCol="false" tIns="50800" lIns="50800" bIns="50800" rIns="50800"/>
              <a:lstStyle/>
              <a:p>
                <a:pPr algn="ctr">
                  <a:lnSpc>
                    <a:spcPts val="2660"/>
                  </a:lnSpc>
                </a:pPr>
              </a:p>
            </p:txBody>
          </p:sp>
        </p:grpSp>
        <p:sp>
          <p:nvSpPr>
            <p:cNvPr name="TextBox 15" id="15"/>
            <p:cNvSpPr txBox="true"/>
            <p:nvPr/>
          </p:nvSpPr>
          <p:spPr>
            <a:xfrm rot="0">
              <a:off x="0" y="5099415"/>
              <a:ext cx="922537" cy="1025170"/>
            </a:xfrm>
            <a:prstGeom prst="rect">
              <a:avLst/>
            </a:prstGeom>
          </p:spPr>
          <p:txBody>
            <a:bodyPr anchor="t" rtlCol="false" tIns="0" lIns="0" bIns="0" rIns="0">
              <a:spAutoFit/>
            </a:bodyPr>
            <a:lstStyle/>
            <a:p>
              <a:pPr algn="ctr">
                <a:lnSpc>
                  <a:spcPts val="6412"/>
                </a:lnSpc>
              </a:pPr>
              <a:r>
                <a:rPr lang="en-US" sz="4580">
                  <a:solidFill>
                    <a:srgbClr val="000000"/>
                  </a:solidFill>
                  <a:latin typeface="Alatsi"/>
                  <a:ea typeface="Alatsi"/>
                  <a:cs typeface="Alatsi"/>
                  <a:sym typeface="Alatsi"/>
                </a:rPr>
                <a:t>3</a:t>
              </a:r>
            </a:p>
          </p:txBody>
        </p:sp>
        <p:sp>
          <p:nvSpPr>
            <p:cNvPr name="TextBox 16" id="16"/>
            <p:cNvSpPr txBox="true"/>
            <p:nvPr/>
          </p:nvSpPr>
          <p:spPr>
            <a:xfrm rot="0">
              <a:off x="1071440" y="-53916"/>
              <a:ext cx="11878642" cy="1284990"/>
            </a:xfrm>
            <a:prstGeom prst="rect">
              <a:avLst/>
            </a:prstGeom>
          </p:spPr>
          <p:txBody>
            <a:bodyPr anchor="t" rtlCol="false" tIns="0" lIns="0" bIns="0" rIns="0">
              <a:spAutoFit/>
            </a:bodyPr>
            <a:lstStyle/>
            <a:p>
              <a:pPr algn="l">
                <a:lnSpc>
                  <a:spcPts val="3932"/>
                </a:lnSpc>
              </a:pPr>
              <a:r>
                <a:rPr lang="en-US" sz="2809">
                  <a:solidFill>
                    <a:srgbClr val="000000"/>
                  </a:solidFill>
                  <a:latin typeface="Alatsi"/>
                  <a:ea typeface="Alatsi"/>
                  <a:cs typeface="Alatsi"/>
                  <a:sym typeface="Alatsi"/>
                </a:rPr>
                <a:t>It uses legal rules and </a:t>
              </a:r>
            </a:p>
            <a:p>
              <a:pPr algn="l">
                <a:lnSpc>
                  <a:spcPts val="3932"/>
                </a:lnSpc>
              </a:pPr>
              <a:r>
                <a:rPr lang="en-US" sz="2809">
                  <a:solidFill>
                    <a:srgbClr val="000000"/>
                  </a:solidFill>
                  <a:latin typeface="Alatsi"/>
                  <a:ea typeface="Alatsi"/>
                  <a:cs typeface="Alatsi"/>
                  <a:sym typeface="Alatsi"/>
                </a:rPr>
                <a:t>regulations as a reference.</a:t>
              </a:r>
            </a:p>
          </p:txBody>
        </p:sp>
        <p:sp>
          <p:nvSpPr>
            <p:cNvPr name="TextBox 17" id="17"/>
            <p:cNvSpPr txBox="true"/>
            <p:nvPr/>
          </p:nvSpPr>
          <p:spPr>
            <a:xfrm rot="0">
              <a:off x="1071440" y="2439074"/>
              <a:ext cx="11878642" cy="2607966"/>
            </a:xfrm>
            <a:prstGeom prst="rect">
              <a:avLst/>
            </a:prstGeom>
          </p:spPr>
          <p:txBody>
            <a:bodyPr anchor="t" rtlCol="false" tIns="0" lIns="0" bIns="0" rIns="0">
              <a:spAutoFit/>
            </a:bodyPr>
            <a:lstStyle/>
            <a:p>
              <a:pPr algn="l">
                <a:lnSpc>
                  <a:spcPts val="3932"/>
                </a:lnSpc>
              </a:pPr>
              <a:r>
                <a:rPr lang="en-US" sz="2809">
                  <a:solidFill>
                    <a:srgbClr val="000000"/>
                  </a:solidFill>
                  <a:latin typeface="Alatsi"/>
                  <a:ea typeface="Alatsi"/>
                  <a:cs typeface="Alatsi"/>
                  <a:sym typeface="Alatsi"/>
                </a:rPr>
                <a:t>It compares these rules with the patterns (association rules) in the data to check if there’s any unfairness in the system’s decisions.  </a:t>
              </a:r>
            </a:p>
            <a:p>
              <a:pPr algn="l">
                <a:lnSpc>
                  <a:spcPts val="3932"/>
                </a:lnSpc>
              </a:pPr>
            </a:p>
          </p:txBody>
        </p:sp>
        <p:sp>
          <p:nvSpPr>
            <p:cNvPr name="TextBox 18" id="18"/>
            <p:cNvSpPr txBox="true"/>
            <p:nvPr/>
          </p:nvSpPr>
          <p:spPr>
            <a:xfrm rot="0">
              <a:off x="1071440" y="4932063"/>
              <a:ext cx="11878642" cy="1284990"/>
            </a:xfrm>
            <a:prstGeom prst="rect">
              <a:avLst/>
            </a:prstGeom>
          </p:spPr>
          <p:txBody>
            <a:bodyPr anchor="t" rtlCol="false" tIns="0" lIns="0" bIns="0" rIns="0">
              <a:spAutoFit/>
            </a:bodyPr>
            <a:lstStyle/>
            <a:p>
              <a:pPr algn="l">
                <a:lnSpc>
                  <a:spcPts val="3932"/>
                </a:lnSpc>
              </a:pPr>
              <a:r>
                <a:rPr lang="en-US" sz="2809">
                  <a:solidFill>
                    <a:srgbClr val="000000"/>
                  </a:solidFill>
                  <a:latin typeface="Alatsi"/>
                  <a:ea typeface="Alatsi"/>
                  <a:cs typeface="Alatsi"/>
                  <a:sym typeface="Alatsi"/>
                </a:rPr>
                <a:t>This ensures that airport security systems remain ethical, unbiased, and compliant with regulations.</a:t>
              </a:r>
            </a:p>
          </p:txBody>
        </p:sp>
      </p:grpSp>
      <p:grpSp>
        <p:nvGrpSpPr>
          <p:cNvPr name="Group 19" id="19"/>
          <p:cNvGrpSpPr/>
          <p:nvPr/>
        </p:nvGrpSpPr>
        <p:grpSpPr>
          <a:xfrm rot="0">
            <a:off x="627362" y="0"/>
            <a:ext cx="937061" cy="10287000"/>
            <a:chOff x="0" y="0"/>
            <a:chExt cx="246798" cy="2709333"/>
          </a:xfrm>
        </p:grpSpPr>
        <p:sp>
          <p:nvSpPr>
            <p:cNvPr name="Freeform 20" id="20"/>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21" id="21"/>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ea typeface="Alatsi"/>
                <a:cs typeface="Alatsi"/>
                <a:sym typeface="Alatsi"/>
              </a:rPr>
              <a:t>GROUP 11, VITS</a:t>
            </a:r>
          </a:p>
        </p:txBody>
      </p:sp>
      <p:sp>
        <p:nvSpPr>
          <p:cNvPr name="AutoShape 23" id="23"/>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24" id="24"/>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25" id="25"/>
          <p:cNvGrpSpPr/>
          <p:nvPr/>
        </p:nvGrpSpPr>
        <p:grpSpPr>
          <a:xfrm rot="0">
            <a:off x="15859155" y="0"/>
            <a:ext cx="1562612" cy="1673225"/>
            <a:chOff x="0" y="0"/>
            <a:chExt cx="2083482" cy="2230967"/>
          </a:xfrm>
        </p:grpSpPr>
        <p:grpSp>
          <p:nvGrpSpPr>
            <p:cNvPr name="Group 26" id="26"/>
            <p:cNvGrpSpPr/>
            <p:nvPr/>
          </p:nvGrpSpPr>
          <p:grpSpPr>
            <a:xfrm rot="0">
              <a:off x="75599" y="0"/>
              <a:ext cx="1932284" cy="2230967"/>
              <a:chOff x="0" y="0"/>
              <a:chExt cx="703982" cy="812800"/>
            </a:xfrm>
          </p:grpSpPr>
          <p:sp>
            <p:nvSpPr>
              <p:cNvPr name="Freeform 27" id="2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8" id="2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6</a:t>
              </a:r>
            </a:p>
          </p:txBody>
        </p:sp>
      </p:grpSp>
      <p:sp>
        <p:nvSpPr>
          <p:cNvPr name="Freeform 30" id="30"/>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false" flipV="false" rot="0">
            <a:off x="12344554" y="3507341"/>
            <a:ext cx="5077213" cy="5077213"/>
          </a:xfrm>
          <a:custGeom>
            <a:avLst/>
            <a:gdLst/>
            <a:ahLst/>
            <a:cxnLst/>
            <a:rect r="r" b="b" t="t" l="l"/>
            <a:pathLst>
              <a:path h="5077213" w="5077213">
                <a:moveTo>
                  <a:pt x="0" y="0"/>
                </a:moveTo>
                <a:lnTo>
                  <a:pt x="5077213" y="0"/>
                </a:lnTo>
                <a:lnTo>
                  <a:pt x="5077213" y="5077213"/>
                </a:lnTo>
                <a:lnTo>
                  <a:pt x="0" y="5077213"/>
                </a:lnTo>
                <a:lnTo>
                  <a:pt x="0" y="0"/>
                </a:lnTo>
                <a:close/>
              </a:path>
            </a:pathLst>
          </a:custGeom>
          <a:blipFill>
            <a:blip r:embed="rId4"/>
            <a:stretch>
              <a:fillRect l="0" t="0" r="0" b="0"/>
            </a:stretch>
          </a:blipFill>
        </p:spPr>
      </p:sp>
      <p:sp>
        <p:nvSpPr>
          <p:cNvPr name="TextBox 33" id="33"/>
          <p:cNvSpPr txBox="true"/>
          <p:nvPr/>
        </p:nvSpPr>
        <p:spPr>
          <a:xfrm rot="0">
            <a:off x="1426771" y="2607944"/>
            <a:ext cx="16541549" cy="674748"/>
          </a:xfrm>
          <a:prstGeom prst="rect">
            <a:avLst/>
          </a:prstGeom>
        </p:spPr>
        <p:txBody>
          <a:bodyPr anchor="t" rtlCol="false" tIns="0" lIns="0" bIns="0" rIns="0">
            <a:spAutoFit/>
          </a:bodyPr>
          <a:lstStyle/>
          <a:p>
            <a:pPr algn="ctr">
              <a:lnSpc>
                <a:spcPts val="5437"/>
              </a:lnSpc>
            </a:pPr>
            <a:r>
              <a:rPr lang="en-US" sz="3884">
                <a:solidFill>
                  <a:srgbClr val="000000"/>
                </a:solidFill>
                <a:latin typeface="Alatsi"/>
                <a:ea typeface="Alatsi"/>
                <a:cs typeface="Alatsi"/>
                <a:sym typeface="Alatsi"/>
              </a:rPr>
              <a:t>TO ADDRESS THESE ISSUES, A BIAS DETECTION SYSTEM IS SUGGESTED.  </a:t>
            </a:r>
          </a:p>
        </p:txBody>
      </p:sp>
      <p:sp>
        <p:nvSpPr>
          <p:cNvPr name="TextBox 34" id="34"/>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44215" y="1397000"/>
            <a:ext cx="6536164" cy="1935898"/>
          </a:xfrm>
          <a:prstGeom prst="rect">
            <a:avLst/>
          </a:prstGeom>
        </p:spPr>
        <p:txBody>
          <a:bodyPr anchor="t" rtlCol="false" tIns="0" lIns="0" bIns="0" rIns="0">
            <a:spAutoFit/>
          </a:bodyPr>
          <a:lstStyle/>
          <a:p>
            <a:pPr algn="ctr">
              <a:lnSpc>
                <a:spcPts val="7798"/>
              </a:lnSpc>
            </a:pPr>
            <a:r>
              <a:rPr lang="en-US" sz="5570">
                <a:solidFill>
                  <a:srgbClr val="000000"/>
                </a:solidFill>
                <a:latin typeface="Alatsi"/>
                <a:ea typeface="Alatsi"/>
                <a:cs typeface="Alatsi"/>
                <a:sym typeface="Alatsi"/>
              </a:rPr>
              <a:t>ARCHITECTURE DIAGRAM</a:t>
            </a:r>
          </a:p>
        </p:txBody>
      </p:sp>
      <p:sp>
        <p:nvSpPr>
          <p:cNvPr name="Freeform 3" id="3"/>
          <p:cNvSpPr/>
          <p:nvPr/>
        </p:nvSpPr>
        <p:spPr>
          <a:xfrm flipH="false" flipV="false" rot="0">
            <a:off x="13764167" y="582762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5591368" y="9775314"/>
            <a:ext cx="7105264" cy="19050"/>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7</a:t>
              </a:r>
            </a:p>
          </p:txBody>
        </p:sp>
      </p:grpSp>
      <p:sp>
        <p:nvSpPr>
          <p:cNvPr name="Freeform 10" id="10"/>
          <p:cNvSpPr/>
          <p:nvPr/>
        </p:nvSpPr>
        <p:spPr>
          <a:xfrm flipH="false" flipV="false" rot="0">
            <a:off x="-2628900"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5591368" y="332224"/>
            <a:ext cx="9622551" cy="962255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18505" y="0"/>
                  </a:moveTo>
                  <a:lnTo>
                    <a:pt x="794295" y="0"/>
                  </a:lnTo>
                  <a:cubicBezTo>
                    <a:pt x="799203" y="0"/>
                    <a:pt x="803910" y="1950"/>
                    <a:pt x="807380" y="5420"/>
                  </a:cubicBezTo>
                  <a:cubicBezTo>
                    <a:pt x="810850" y="8890"/>
                    <a:pt x="812800" y="13597"/>
                    <a:pt x="812800" y="18505"/>
                  </a:cubicBezTo>
                  <a:lnTo>
                    <a:pt x="812800" y="794295"/>
                  </a:lnTo>
                  <a:cubicBezTo>
                    <a:pt x="812800" y="799203"/>
                    <a:pt x="810850" y="803910"/>
                    <a:pt x="807380" y="807380"/>
                  </a:cubicBezTo>
                  <a:cubicBezTo>
                    <a:pt x="803910" y="810850"/>
                    <a:pt x="799203" y="812800"/>
                    <a:pt x="794295" y="812800"/>
                  </a:cubicBezTo>
                  <a:lnTo>
                    <a:pt x="18505" y="812800"/>
                  </a:lnTo>
                  <a:cubicBezTo>
                    <a:pt x="13597" y="812800"/>
                    <a:pt x="8890" y="810850"/>
                    <a:pt x="5420" y="807380"/>
                  </a:cubicBezTo>
                  <a:cubicBezTo>
                    <a:pt x="1950" y="803910"/>
                    <a:pt x="0" y="799203"/>
                    <a:pt x="0" y="794295"/>
                  </a:cubicBezTo>
                  <a:lnTo>
                    <a:pt x="0" y="18505"/>
                  </a:lnTo>
                  <a:cubicBezTo>
                    <a:pt x="0" y="13597"/>
                    <a:pt x="1950" y="8890"/>
                    <a:pt x="5420" y="5420"/>
                  </a:cubicBezTo>
                  <a:cubicBezTo>
                    <a:pt x="8890" y="1950"/>
                    <a:pt x="13597" y="0"/>
                    <a:pt x="18505" y="0"/>
                  </a:cubicBezTo>
                  <a:close/>
                </a:path>
              </a:pathLst>
            </a:custGeom>
            <a:blipFill>
              <a:blip r:embed="rId4"/>
              <a:stretch>
                <a:fillRect l="0" t="-2553" r="0" b="-2553"/>
              </a:stretch>
            </a:blipFill>
          </p:spPr>
        </p:sp>
      </p:grpSp>
      <p:sp>
        <p:nvSpPr>
          <p:cNvPr name="Freeform 13" id="13"/>
          <p:cNvSpPr/>
          <p:nvPr/>
        </p:nvSpPr>
        <p:spPr>
          <a:xfrm flipH="false" flipV="false" rot="0">
            <a:off x="5525678" y="266535"/>
            <a:ext cx="9688241" cy="9688241"/>
          </a:xfrm>
          <a:custGeom>
            <a:avLst/>
            <a:gdLst/>
            <a:ahLst/>
            <a:cxnLst/>
            <a:rect r="r" b="b" t="t" l="l"/>
            <a:pathLst>
              <a:path h="9688241" w="9688241">
                <a:moveTo>
                  <a:pt x="0" y="0"/>
                </a:moveTo>
                <a:lnTo>
                  <a:pt x="9688241" y="0"/>
                </a:lnTo>
                <a:lnTo>
                  <a:pt x="9688241" y="9688241"/>
                </a:lnTo>
                <a:lnTo>
                  <a:pt x="0" y="96882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47891" y="2639356"/>
            <a:ext cx="516960" cy="51696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674688"/>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SYSTEM REQUIREMENTS</a:t>
            </a:r>
          </a:p>
        </p:txBody>
      </p:sp>
      <p:sp>
        <p:nvSpPr>
          <p:cNvPr name="TextBox 6" id="6"/>
          <p:cNvSpPr txBox="true"/>
          <p:nvPr/>
        </p:nvSpPr>
        <p:spPr>
          <a:xfrm rot="0">
            <a:off x="2411959" y="2457464"/>
            <a:ext cx="7530658" cy="795020"/>
          </a:xfrm>
          <a:prstGeom prst="rect">
            <a:avLst/>
          </a:prstGeom>
        </p:spPr>
        <p:txBody>
          <a:bodyPr anchor="t" rtlCol="false" tIns="0" lIns="0" bIns="0" rIns="0">
            <a:spAutoFit/>
          </a:bodyPr>
          <a:lstStyle/>
          <a:p>
            <a:pPr algn="l">
              <a:lnSpc>
                <a:spcPts val="6580"/>
              </a:lnSpc>
            </a:pPr>
            <a:r>
              <a:rPr lang="en-US" sz="4700">
                <a:solidFill>
                  <a:srgbClr val="000000"/>
                </a:solidFill>
                <a:latin typeface="Alatsi"/>
                <a:ea typeface="Alatsi"/>
                <a:cs typeface="Alatsi"/>
                <a:sym typeface="Alatsi"/>
              </a:rPr>
              <a:t>H/W System Configuration:</a:t>
            </a:r>
          </a:p>
        </p:txBody>
      </p:sp>
      <p:sp>
        <p:nvSpPr>
          <p:cNvPr name="TextBox 7" id="7"/>
          <p:cNvSpPr txBox="true"/>
          <p:nvPr/>
        </p:nvSpPr>
        <p:spPr>
          <a:xfrm rot="0">
            <a:off x="2411959" y="3714592"/>
            <a:ext cx="11469581" cy="4149858"/>
          </a:xfrm>
          <a:prstGeom prst="rect">
            <a:avLst/>
          </a:prstGeom>
        </p:spPr>
        <p:txBody>
          <a:bodyPr anchor="t" rtlCol="false" tIns="0" lIns="0" bIns="0" rIns="0">
            <a:spAutoFit/>
          </a:bodyPr>
          <a:lstStyle/>
          <a:p>
            <a:pPr algn="l">
              <a:lnSpc>
                <a:spcPts val="5505"/>
              </a:lnSpc>
            </a:pPr>
            <a:r>
              <a:rPr lang="en-US" sz="3932">
                <a:solidFill>
                  <a:srgbClr val="000000"/>
                </a:solidFill>
                <a:latin typeface="Alatsi"/>
                <a:ea typeface="Alatsi"/>
                <a:cs typeface="Alatsi"/>
                <a:sym typeface="Alatsi"/>
              </a:rPr>
              <a:t>Processor                    -  Pentium –IV</a:t>
            </a:r>
          </a:p>
          <a:p>
            <a:pPr algn="l">
              <a:lnSpc>
                <a:spcPts val="5505"/>
              </a:lnSpc>
            </a:pPr>
            <a:r>
              <a:rPr lang="en-US" sz="3932">
                <a:solidFill>
                  <a:srgbClr val="000000"/>
                </a:solidFill>
                <a:latin typeface="Alatsi"/>
                <a:ea typeface="Alatsi"/>
                <a:cs typeface="Alatsi"/>
                <a:sym typeface="Alatsi"/>
              </a:rPr>
              <a:t>RAM                                 -  4 GB (min)</a:t>
            </a:r>
          </a:p>
          <a:p>
            <a:pPr algn="l">
              <a:lnSpc>
                <a:spcPts val="5505"/>
              </a:lnSpc>
            </a:pPr>
            <a:r>
              <a:rPr lang="en-US" sz="3932">
                <a:solidFill>
                  <a:srgbClr val="000000"/>
                </a:solidFill>
                <a:latin typeface="Alatsi"/>
                <a:ea typeface="Alatsi"/>
                <a:cs typeface="Alatsi"/>
                <a:sym typeface="Alatsi"/>
              </a:rPr>
              <a:t>Hard Disk                     -  20 GB</a:t>
            </a:r>
          </a:p>
          <a:p>
            <a:pPr algn="l">
              <a:lnSpc>
                <a:spcPts val="5505"/>
              </a:lnSpc>
            </a:pPr>
            <a:r>
              <a:rPr lang="en-US" sz="3932">
                <a:solidFill>
                  <a:srgbClr val="000000"/>
                </a:solidFill>
                <a:latin typeface="Alatsi"/>
                <a:ea typeface="Alatsi"/>
                <a:cs typeface="Alatsi"/>
                <a:sym typeface="Alatsi"/>
              </a:rPr>
              <a:t>Key Board                    -   Standard Windows Keyboard</a:t>
            </a:r>
          </a:p>
          <a:p>
            <a:pPr algn="l">
              <a:lnSpc>
                <a:spcPts val="5505"/>
              </a:lnSpc>
            </a:pPr>
            <a:r>
              <a:rPr lang="en-US" sz="3932">
                <a:solidFill>
                  <a:srgbClr val="000000"/>
                </a:solidFill>
                <a:latin typeface="Alatsi"/>
                <a:ea typeface="Alatsi"/>
                <a:cs typeface="Alatsi"/>
                <a:sym typeface="Alatsi"/>
              </a:rPr>
              <a:t>Mouse                            -  Two or Three Button Mouse</a:t>
            </a:r>
          </a:p>
          <a:p>
            <a:pPr algn="l">
              <a:lnSpc>
                <a:spcPts val="5505"/>
              </a:lnSpc>
            </a:pPr>
            <a:r>
              <a:rPr lang="en-US" sz="3932">
                <a:solidFill>
                  <a:srgbClr val="000000"/>
                </a:solidFill>
                <a:latin typeface="Alatsi"/>
                <a:ea typeface="Alatsi"/>
                <a:cs typeface="Alatsi"/>
                <a:sym typeface="Alatsi"/>
              </a:rPr>
              <a:t>Monitor                        -  SVGA</a:t>
            </a:r>
          </a:p>
        </p:txBody>
      </p:sp>
      <p:sp>
        <p:nvSpPr>
          <p:cNvPr name="Freeform 8" id="8"/>
          <p:cNvSpPr/>
          <p:nvPr/>
        </p:nvSpPr>
        <p:spPr>
          <a:xfrm flipH="false" flipV="false" rot="0">
            <a:off x="13764167" y="582762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260599" y="9061267"/>
            <a:ext cx="18796032" cy="0"/>
          </a:xfrm>
          <a:prstGeom prst="line">
            <a:avLst/>
          </a:prstGeom>
          <a:ln cap="flat" w="114300">
            <a:solidFill>
              <a:srgbClr val="9FC3D0"/>
            </a:solidFill>
            <a:prstDash val="solid"/>
            <a:headEnd type="none" len="sm" w="sm"/>
            <a:tailEnd type="none" len="sm" w="sm"/>
          </a:ln>
        </p:spPr>
      </p:sp>
      <p:grpSp>
        <p:nvGrpSpPr>
          <p:cNvPr name="Group 10" id="10"/>
          <p:cNvGrpSpPr/>
          <p:nvPr/>
        </p:nvGrpSpPr>
        <p:grpSpPr>
          <a:xfrm rot="0">
            <a:off x="15859155" y="0"/>
            <a:ext cx="1562612" cy="1673225"/>
            <a:chOff x="0" y="0"/>
            <a:chExt cx="2083482" cy="2230967"/>
          </a:xfrm>
        </p:grpSpPr>
        <p:grpSp>
          <p:nvGrpSpPr>
            <p:cNvPr name="Group 11" id="11"/>
            <p:cNvGrpSpPr/>
            <p:nvPr/>
          </p:nvGrpSpPr>
          <p:grpSpPr>
            <a:xfrm rot="0">
              <a:off x="75599" y="0"/>
              <a:ext cx="1932284" cy="2230967"/>
              <a:chOff x="0" y="0"/>
              <a:chExt cx="703982" cy="812800"/>
            </a:xfrm>
          </p:grpSpPr>
          <p:sp>
            <p:nvSpPr>
              <p:cNvPr name="Freeform 12" id="12"/>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3" id="13"/>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8</a:t>
              </a:r>
            </a:p>
          </p:txBody>
        </p:sp>
      </p:grpSp>
      <p:sp>
        <p:nvSpPr>
          <p:cNvPr name="Freeform 15" id="15"/>
          <p:cNvSpPr/>
          <p:nvPr/>
        </p:nvSpPr>
        <p:spPr>
          <a:xfrm flipH="false" flipV="false" rot="0">
            <a:off x="-2628900"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17259300" y="9220200"/>
            <a:ext cx="152400" cy="190500"/>
          </a:xfrm>
          <a:prstGeom prst="rect">
            <a:avLst/>
          </a:prstGeom>
        </p:spPr>
        <p:txBody>
          <a:bodyPr anchor="t" rtlCol="false" tIns="0" lIns="0" bIns="0" rIns="0" wrap="none">
            <a:spAutoFit/>
          </a:bodyPr>
          <a:lstStyle/>
          <a:p>
            <a:pPr algn="ctr">
              <a:lnSpc>
                <a:spcPts val="1679"/>
              </a:lnSpc>
              <a:spcBef>
                <a:spcPct val="0"/>
              </a:spcBef>
            </a:pPr>
            <a:r>
              <a:rPr lang="en-US" sz="1200">
                <a:solidFill>
                  <a:srgbClr val="000000"/>
                </a:solidFill>
                <a:latin typeface="Arimo"/>
                <a:ea typeface="Arimo"/>
                <a:cs typeface="Arimo"/>
                <a:sym typeface="Arimo"/>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DAGbCS0gLEc</dc:identifier>
  <dcterms:modified xsi:type="dcterms:W3CDTF">2011-08-01T06:04:30Z</dcterms:modified>
  <cp:revision>1</cp:revision>
  <dc:title>Thesis defense</dc:title>
</cp:coreProperties>
</file>